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21"/>
  </p:notesMasterIdLst>
  <p:sldIdLst>
    <p:sldId id="274" r:id="rId2"/>
    <p:sldId id="257" r:id="rId3"/>
    <p:sldId id="258" r:id="rId4"/>
    <p:sldId id="276" r:id="rId5"/>
    <p:sldId id="284" r:id="rId6"/>
    <p:sldId id="285" r:id="rId7"/>
    <p:sldId id="259" r:id="rId8"/>
    <p:sldId id="273" r:id="rId9"/>
    <p:sldId id="270" r:id="rId10"/>
    <p:sldId id="269" r:id="rId11"/>
    <p:sldId id="272" r:id="rId12"/>
    <p:sldId id="278" r:id="rId13"/>
    <p:sldId id="281" r:id="rId14"/>
    <p:sldId id="271" r:id="rId15"/>
    <p:sldId id="262" r:id="rId16"/>
    <p:sldId id="261" r:id="rId17"/>
    <p:sldId id="282" r:id="rId18"/>
    <p:sldId id="283" r:id="rId19"/>
    <p:sldId id="280" r:id="rId2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umier, Carol (10170)" initials="BC(" lastIdx="4" clrIdx="0">
    <p:extLst>
      <p:ext uri="{19B8F6BF-5375-455C-9EA6-DF929625EA0E}">
        <p15:presenceInfo xmlns:p15="http://schemas.microsoft.com/office/powerpoint/2012/main" userId="S-1-5-21-1708537768-1284227242-725345543-2413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2" d="100"/>
          <a:sy n="72" d="100"/>
        </p:scale>
        <p:origin x="1146" y="72"/>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57E4A-13CE-483A-B1CD-17D52C8A585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D51BF657-BB3E-47A4-9116-09FC108B919D}">
      <dgm:prSet phldrT="[Text]"/>
      <dgm:spPr/>
      <dgm:t>
        <a:bodyPr/>
        <a:lstStyle/>
        <a:p>
          <a:r>
            <a:rPr lang="en-US" b="1" dirty="0"/>
            <a:t>March 2012</a:t>
          </a:r>
        </a:p>
      </dgm:t>
    </dgm:pt>
    <dgm:pt modelId="{89C5BC3E-E143-4D74-B92B-2053FDDBFB6E}" type="parTrans" cxnId="{D2A0C4EA-A00F-4229-AC25-08A276A33118}">
      <dgm:prSet/>
      <dgm:spPr/>
      <dgm:t>
        <a:bodyPr/>
        <a:lstStyle/>
        <a:p>
          <a:endParaRPr lang="en-US"/>
        </a:p>
      </dgm:t>
    </dgm:pt>
    <dgm:pt modelId="{C1E9791E-6F71-4F50-9FBB-B715B6058008}" type="sibTrans" cxnId="{D2A0C4EA-A00F-4229-AC25-08A276A33118}">
      <dgm:prSet/>
      <dgm:spPr/>
      <dgm:t>
        <a:bodyPr/>
        <a:lstStyle/>
        <a:p>
          <a:endParaRPr lang="en-US"/>
        </a:p>
      </dgm:t>
    </dgm:pt>
    <dgm:pt modelId="{42D4D07F-4862-404B-A646-7652692DB083}">
      <dgm:prSet phldrT="[Text]"/>
      <dgm:spPr/>
      <dgm:t>
        <a:bodyPr/>
        <a:lstStyle/>
        <a:p>
          <a:r>
            <a:rPr lang="en-US" b="1" dirty="0"/>
            <a:t>Advanced Notice of Proposed Rulemaking</a:t>
          </a:r>
        </a:p>
      </dgm:t>
    </dgm:pt>
    <dgm:pt modelId="{C54BA166-9F16-48E7-8B3F-16CC76FA9EDF}" type="parTrans" cxnId="{9232F0BC-CF2A-4D50-9592-EE2D0C220AC7}">
      <dgm:prSet/>
      <dgm:spPr/>
      <dgm:t>
        <a:bodyPr/>
        <a:lstStyle/>
        <a:p>
          <a:endParaRPr lang="en-US"/>
        </a:p>
      </dgm:t>
    </dgm:pt>
    <dgm:pt modelId="{67181F7E-352C-44A4-AA75-5586D5BF4B5F}" type="sibTrans" cxnId="{9232F0BC-CF2A-4D50-9592-EE2D0C220AC7}">
      <dgm:prSet/>
      <dgm:spPr/>
      <dgm:t>
        <a:bodyPr/>
        <a:lstStyle/>
        <a:p>
          <a:endParaRPr lang="en-US"/>
        </a:p>
      </dgm:t>
    </dgm:pt>
    <dgm:pt modelId="{FD4384CB-4B4B-497A-806A-75AC2DFB9336}">
      <dgm:prSet phldrT="[Text]"/>
      <dgm:spPr/>
      <dgm:t>
        <a:bodyPr/>
        <a:lstStyle/>
        <a:p>
          <a:r>
            <a:rPr lang="en-US" b="1" dirty="0"/>
            <a:t>August 2014</a:t>
          </a:r>
        </a:p>
      </dgm:t>
    </dgm:pt>
    <dgm:pt modelId="{B1A2B51C-6C88-49A9-A64F-69BBEA01BB97}" type="parTrans" cxnId="{DE8EF4C9-DC2A-4298-A623-7553702FA3C6}">
      <dgm:prSet/>
      <dgm:spPr/>
      <dgm:t>
        <a:bodyPr/>
        <a:lstStyle/>
        <a:p>
          <a:endParaRPr lang="en-US"/>
        </a:p>
      </dgm:t>
    </dgm:pt>
    <dgm:pt modelId="{7791F688-29F4-4A6D-8EB2-CFBC40375215}" type="sibTrans" cxnId="{DE8EF4C9-DC2A-4298-A623-7553702FA3C6}">
      <dgm:prSet/>
      <dgm:spPr/>
      <dgm:t>
        <a:bodyPr/>
        <a:lstStyle/>
        <a:p>
          <a:endParaRPr lang="en-US"/>
        </a:p>
      </dgm:t>
    </dgm:pt>
    <dgm:pt modelId="{D4A6BAC4-8BCD-4CE6-AD75-DD7F6E89237D}">
      <dgm:prSet phldrT="[Text]"/>
      <dgm:spPr/>
      <dgm:t>
        <a:bodyPr/>
        <a:lstStyle/>
        <a:p>
          <a:r>
            <a:rPr lang="en-US" b="1" dirty="0"/>
            <a:t>Notice of Proposed Rulemaking</a:t>
          </a:r>
        </a:p>
      </dgm:t>
    </dgm:pt>
    <dgm:pt modelId="{1C1C0723-10F2-4CB0-8ACB-3478E5E91C5C}" type="parTrans" cxnId="{FB2C90C7-1211-426D-88A4-3C9851D59B71}">
      <dgm:prSet/>
      <dgm:spPr/>
      <dgm:t>
        <a:bodyPr/>
        <a:lstStyle/>
        <a:p>
          <a:endParaRPr lang="en-US"/>
        </a:p>
      </dgm:t>
    </dgm:pt>
    <dgm:pt modelId="{39347145-5336-44FC-AE6B-78B93F2DF28E}" type="sibTrans" cxnId="{FB2C90C7-1211-426D-88A4-3C9851D59B71}">
      <dgm:prSet/>
      <dgm:spPr/>
      <dgm:t>
        <a:bodyPr/>
        <a:lstStyle/>
        <a:p>
          <a:endParaRPr lang="en-US"/>
        </a:p>
      </dgm:t>
    </dgm:pt>
    <dgm:pt modelId="{5C3FBB1C-BCE0-48CF-B99C-05F15ED732AE}">
      <dgm:prSet phldrT="[Text]"/>
      <dgm:spPr/>
      <dgm:t>
        <a:bodyPr/>
        <a:lstStyle/>
        <a:p>
          <a:r>
            <a:rPr lang="en-US" b="1" dirty="0"/>
            <a:t>December 2015</a:t>
          </a:r>
        </a:p>
      </dgm:t>
    </dgm:pt>
    <dgm:pt modelId="{591406DA-A854-4A80-ADCA-CC755B50CAF3}" type="parTrans" cxnId="{4D9DC809-E649-4E58-A773-B5AADF7FBFB5}">
      <dgm:prSet/>
      <dgm:spPr/>
      <dgm:t>
        <a:bodyPr/>
        <a:lstStyle/>
        <a:p>
          <a:endParaRPr lang="en-US"/>
        </a:p>
      </dgm:t>
    </dgm:pt>
    <dgm:pt modelId="{019A81E5-B00D-4891-8C37-3843CE81FC5A}" type="sibTrans" cxnId="{4D9DC809-E649-4E58-A773-B5AADF7FBFB5}">
      <dgm:prSet/>
      <dgm:spPr/>
      <dgm:t>
        <a:bodyPr/>
        <a:lstStyle/>
        <a:p>
          <a:endParaRPr lang="en-US"/>
        </a:p>
      </dgm:t>
    </dgm:pt>
    <dgm:pt modelId="{970D3803-16D6-419A-9DD5-9D6BC838422B}">
      <dgm:prSet phldrT="[Text]"/>
      <dgm:spPr/>
      <dgm:t>
        <a:bodyPr/>
        <a:lstStyle/>
        <a:p>
          <a:r>
            <a:rPr lang="en-US" b="1" dirty="0"/>
            <a:t>Regulatory Impact Assessment</a:t>
          </a:r>
        </a:p>
      </dgm:t>
    </dgm:pt>
    <dgm:pt modelId="{5AFD83C8-7639-45A3-A4A7-B0F51C99A7E7}" type="parTrans" cxnId="{5C8948C9-4171-40B2-A525-ACB9A5E4A2DA}">
      <dgm:prSet/>
      <dgm:spPr/>
      <dgm:t>
        <a:bodyPr/>
        <a:lstStyle/>
        <a:p>
          <a:endParaRPr lang="en-US"/>
        </a:p>
      </dgm:t>
    </dgm:pt>
    <dgm:pt modelId="{8AABB7F2-C0C1-43D0-91B4-E3D7B00CB313}" type="sibTrans" cxnId="{5C8948C9-4171-40B2-A525-ACB9A5E4A2DA}">
      <dgm:prSet/>
      <dgm:spPr/>
      <dgm:t>
        <a:bodyPr/>
        <a:lstStyle/>
        <a:p>
          <a:endParaRPr lang="en-US"/>
        </a:p>
      </dgm:t>
    </dgm:pt>
    <dgm:pt modelId="{AB29008F-0F01-44CD-B026-6CF2CA18EF42}">
      <dgm:prSet phldrT="[Text]"/>
      <dgm:spPr/>
      <dgm:t>
        <a:bodyPr/>
        <a:lstStyle/>
        <a:p>
          <a:r>
            <a:rPr lang="en-US" b="1" dirty="0"/>
            <a:t>May 6, 2016</a:t>
          </a:r>
        </a:p>
      </dgm:t>
    </dgm:pt>
    <dgm:pt modelId="{207C1C3A-C028-4588-ABD0-73CA8D255DC1}" type="parTrans" cxnId="{91D8AE52-B427-49DD-9837-88A7344A6AF2}">
      <dgm:prSet/>
      <dgm:spPr/>
      <dgm:t>
        <a:bodyPr/>
        <a:lstStyle/>
        <a:p>
          <a:endParaRPr lang="en-US"/>
        </a:p>
      </dgm:t>
    </dgm:pt>
    <dgm:pt modelId="{D656FC53-28BA-448B-9AED-21FEBB12AD5F}" type="sibTrans" cxnId="{91D8AE52-B427-49DD-9837-88A7344A6AF2}">
      <dgm:prSet/>
      <dgm:spPr/>
      <dgm:t>
        <a:bodyPr/>
        <a:lstStyle/>
        <a:p>
          <a:endParaRPr lang="en-US"/>
        </a:p>
      </dgm:t>
    </dgm:pt>
    <dgm:pt modelId="{D56523F8-4E4C-4438-80CA-A6EA1A2EAE87}">
      <dgm:prSet phldrT="[Text]"/>
      <dgm:spPr/>
      <dgm:t>
        <a:bodyPr/>
        <a:lstStyle/>
        <a:p>
          <a:r>
            <a:rPr lang="en-US" b="1" dirty="0"/>
            <a:t>May 11, 2016</a:t>
          </a:r>
        </a:p>
      </dgm:t>
    </dgm:pt>
    <dgm:pt modelId="{843F1A0E-442D-428D-9C18-F5422467203E}" type="parTrans" cxnId="{F1DEDA99-04E0-4E07-B9AB-4CB865995291}">
      <dgm:prSet/>
      <dgm:spPr/>
      <dgm:t>
        <a:bodyPr/>
        <a:lstStyle/>
        <a:p>
          <a:endParaRPr lang="en-US"/>
        </a:p>
      </dgm:t>
    </dgm:pt>
    <dgm:pt modelId="{7FFDA768-F8D5-4FFA-AA8F-989A3C162BC6}" type="sibTrans" cxnId="{F1DEDA99-04E0-4E07-B9AB-4CB865995291}">
      <dgm:prSet/>
      <dgm:spPr/>
      <dgm:t>
        <a:bodyPr/>
        <a:lstStyle/>
        <a:p>
          <a:endParaRPr lang="en-US"/>
        </a:p>
      </dgm:t>
    </dgm:pt>
    <dgm:pt modelId="{AE768297-1AE1-4BA6-8162-291FC3FE9E8D}">
      <dgm:prSet/>
      <dgm:spPr/>
      <dgm:t>
        <a:bodyPr/>
        <a:lstStyle/>
        <a:p>
          <a:r>
            <a:rPr lang="en-US" b="1" dirty="0"/>
            <a:t>U.S. Treasury Announces Final Rule</a:t>
          </a:r>
        </a:p>
      </dgm:t>
    </dgm:pt>
    <dgm:pt modelId="{D97BD65C-82A0-4DA5-BABC-6ECEA3FC4301}" type="parTrans" cxnId="{C2B3A7F1-C70E-48EA-9331-0212C5C32215}">
      <dgm:prSet/>
      <dgm:spPr/>
      <dgm:t>
        <a:bodyPr/>
        <a:lstStyle/>
        <a:p>
          <a:endParaRPr lang="en-US"/>
        </a:p>
      </dgm:t>
    </dgm:pt>
    <dgm:pt modelId="{D5EF6140-643E-4060-8A3E-F89CBA94932D}" type="sibTrans" cxnId="{C2B3A7F1-C70E-48EA-9331-0212C5C32215}">
      <dgm:prSet/>
      <dgm:spPr/>
      <dgm:t>
        <a:bodyPr/>
        <a:lstStyle/>
        <a:p>
          <a:endParaRPr lang="en-US"/>
        </a:p>
      </dgm:t>
    </dgm:pt>
    <dgm:pt modelId="{05101DD3-089F-41AC-BB44-9A6A4522CACC}">
      <dgm:prSet/>
      <dgm:spPr/>
      <dgm:t>
        <a:bodyPr/>
        <a:lstStyle/>
        <a:p>
          <a:r>
            <a:rPr lang="en-US" b="1" dirty="0"/>
            <a:t>Final Rule Published in Federal Register</a:t>
          </a:r>
        </a:p>
      </dgm:t>
    </dgm:pt>
    <dgm:pt modelId="{A88456CE-B78A-491A-97C6-0470F91753A4}" type="parTrans" cxnId="{DB9FC14D-70C1-4071-BC57-36970D43AB52}">
      <dgm:prSet/>
      <dgm:spPr/>
      <dgm:t>
        <a:bodyPr/>
        <a:lstStyle/>
        <a:p>
          <a:endParaRPr lang="en-US"/>
        </a:p>
      </dgm:t>
    </dgm:pt>
    <dgm:pt modelId="{506E86A1-2883-476D-A345-F630D2123048}" type="sibTrans" cxnId="{DB9FC14D-70C1-4071-BC57-36970D43AB52}">
      <dgm:prSet/>
      <dgm:spPr/>
      <dgm:t>
        <a:bodyPr/>
        <a:lstStyle/>
        <a:p>
          <a:endParaRPr lang="en-US"/>
        </a:p>
      </dgm:t>
    </dgm:pt>
    <dgm:pt modelId="{73AABB5A-39A6-4678-9633-37D6F14AC26B}" type="pres">
      <dgm:prSet presAssocID="{F8D57E4A-13CE-483A-B1CD-17D52C8A5851}" presName="theList" presStyleCnt="0">
        <dgm:presLayoutVars>
          <dgm:dir/>
          <dgm:animLvl val="lvl"/>
          <dgm:resizeHandles val="exact"/>
        </dgm:presLayoutVars>
      </dgm:prSet>
      <dgm:spPr/>
    </dgm:pt>
    <dgm:pt modelId="{9FE4853E-110A-4BC1-A41E-5924D7BBD822}" type="pres">
      <dgm:prSet presAssocID="{D51BF657-BB3E-47A4-9116-09FC108B919D}" presName="compNode" presStyleCnt="0"/>
      <dgm:spPr/>
    </dgm:pt>
    <dgm:pt modelId="{07F1B2DD-029A-4995-9A92-9168E464CC5A}" type="pres">
      <dgm:prSet presAssocID="{D51BF657-BB3E-47A4-9116-09FC108B919D}" presName="noGeometry" presStyleCnt="0"/>
      <dgm:spPr/>
    </dgm:pt>
    <dgm:pt modelId="{25C1956E-9C8F-4451-96A0-42AC081B8379}" type="pres">
      <dgm:prSet presAssocID="{D51BF657-BB3E-47A4-9116-09FC108B919D}" presName="childTextVisible" presStyleLbl="bgAccFollowNode1" presStyleIdx="0" presStyleCnt="5">
        <dgm:presLayoutVars>
          <dgm:bulletEnabled val="1"/>
        </dgm:presLayoutVars>
      </dgm:prSet>
      <dgm:spPr/>
    </dgm:pt>
    <dgm:pt modelId="{5AD9F586-CDC5-4C13-AEC3-90C153C50B96}" type="pres">
      <dgm:prSet presAssocID="{D51BF657-BB3E-47A4-9116-09FC108B919D}" presName="childTextHidden" presStyleLbl="bgAccFollowNode1" presStyleIdx="0" presStyleCnt="5"/>
      <dgm:spPr/>
    </dgm:pt>
    <dgm:pt modelId="{E594CB4B-EE6F-4259-AC0A-1C60D34B0FD6}" type="pres">
      <dgm:prSet presAssocID="{D51BF657-BB3E-47A4-9116-09FC108B919D}" presName="parentText" presStyleLbl="node1" presStyleIdx="0" presStyleCnt="5">
        <dgm:presLayoutVars>
          <dgm:chMax val="1"/>
          <dgm:bulletEnabled val="1"/>
        </dgm:presLayoutVars>
      </dgm:prSet>
      <dgm:spPr/>
    </dgm:pt>
    <dgm:pt modelId="{BBE11F33-03A3-4E9F-A0F3-E838AC24C931}" type="pres">
      <dgm:prSet presAssocID="{D51BF657-BB3E-47A4-9116-09FC108B919D}" presName="aSpace" presStyleCnt="0"/>
      <dgm:spPr/>
    </dgm:pt>
    <dgm:pt modelId="{100504A1-E7FA-4EC3-A561-48C27AA02211}" type="pres">
      <dgm:prSet presAssocID="{FD4384CB-4B4B-497A-806A-75AC2DFB9336}" presName="compNode" presStyleCnt="0"/>
      <dgm:spPr/>
    </dgm:pt>
    <dgm:pt modelId="{27528A21-A2F3-4870-ABF8-C18F416B9001}" type="pres">
      <dgm:prSet presAssocID="{FD4384CB-4B4B-497A-806A-75AC2DFB9336}" presName="noGeometry" presStyleCnt="0"/>
      <dgm:spPr/>
    </dgm:pt>
    <dgm:pt modelId="{A0D0739B-54F2-464E-81E5-B01B0ACD3815}" type="pres">
      <dgm:prSet presAssocID="{FD4384CB-4B4B-497A-806A-75AC2DFB9336}" presName="childTextVisible" presStyleLbl="bgAccFollowNode1" presStyleIdx="1" presStyleCnt="5">
        <dgm:presLayoutVars>
          <dgm:bulletEnabled val="1"/>
        </dgm:presLayoutVars>
      </dgm:prSet>
      <dgm:spPr/>
    </dgm:pt>
    <dgm:pt modelId="{63D10111-2BE9-47AF-BB0D-65278971A8E4}" type="pres">
      <dgm:prSet presAssocID="{FD4384CB-4B4B-497A-806A-75AC2DFB9336}" presName="childTextHidden" presStyleLbl="bgAccFollowNode1" presStyleIdx="1" presStyleCnt="5"/>
      <dgm:spPr/>
    </dgm:pt>
    <dgm:pt modelId="{2AE3FE2B-06B3-4A39-8735-BDF93F1CF8F1}" type="pres">
      <dgm:prSet presAssocID="{FD4384CB-4B4B-497A-806A-75AC2DFB9336}" presName="parentText" presStyleLbl="node1" presStyleIdx="1" presStyleCnt="5">
        <dgm:presLayoutVars>
          <dgm:chMax val="1"/>
          <dgm:bulletEnabled val="1"/>
        </dgm:presLayoutVars>
      </dgm:prSet>
      <dgm:spPr/>
    </dgm:pt>
    <dgm:pt modelId="{64E4A1D0-4F4F-439F-AE1C-AB446E5A9295}" type="pres">
      <dgm:prSet presAssocID="{FD4384CB-4B4B-497A-806A-75AC2DFB9336}" presName="aSpace" presStyleCnt="0"/>
      <dgm:spPr/>
    </dgm:pt>
    <dgm:pt modelId="{3C14822C-2547-46B1-B5F1-FD728CF145AE}" type="pres">
      <dgm:prSet presAssocID="{5C3FBB1C-BCE0-48CF-B99C-05F15ED732AE}" presName="compNode" presStyleCnt="0"/>
      <dgm:spPr/>
    </dgm:pt>
    <dgm:pt modelId="{3CDDB597-F0AA-4422-8FDE-165823006BAC}" type="pres">
      <dgm:prSet presAssocID="{5C3FBB1C-BCE0-48CF-B99C-05F15ED732AE}" presName="noGeometry" presStyleCnt="0"/>
      <dgm:spPr/>
    </dgm:pt>
    <dgm:pt modelId="{7446CC74-4991-4B11-BD24-6CF9305B2828}" type="pres">
      <dgm:prSet presAssocID="{5C3FBB1C-BCE0-48CF-B99C-05F15ED732AE}" presName="childTextVisible" presStyleLbl="bgAccFollowNode1" presStyleIdx="2" presStyleCnt="5">
        <dgm:presLayoutVars>
          <dgm:bulletEnabled val="1"/>
        </dgm:presLayoutVars>
      </dgm:prSet>
      <dgm:spPr/>
    </dgm:pt>
    <dgm:pt modelId="{5F727AB2-0F90-4231-882F-7B192CEB9757}" type="pres">
      <dgm:prSet presAssocID="{5C3FBB1C-BCE0-48CF-B99C-05F15ED732AE}" presName="childTextHidden" presStyleLbl="bgAccFollowNode1" presStyleIdx="2" presStyleCnt="5"/>
      <dgm:spPr/>
    </dgm:pt>
    <dgm:pt modelId="{FEE36927-3A88-435B-9D12-8653800EE89B}" type="pres">
      <dgm:prSet presAssocID="{5C3FBB1C-BCE0-48CF-B99C-05F15ED732AE}" presName="parentText" presStyleLbl="node1" presStyleIdx="2" presStyleCnt="5">
        <dgm:presLayoutVars>
          <dgm:chMax val="1"/>
          <dgm:bulletEnabled val="1"/>
        </dgm:presLayoutVars>
      </dgm:prSet>
      <dgm:spPr/>
    </dgm:pt>
    <dgm:pt modelId="{36D8BEF6-3653-4874-B219-B354B6FA68C8}" type="pres">
      <dgm:prSet presAssocID="{5C3FBB1C-BCE0-48CF-B99C-05F15ED732AE}" presName="aSpace" presStyleCnt="0"/>
      <dgm:spPr/>
    </dgm:pt>
    <dgm:pt modelId="{95FADB63-0BB5-433E-BB5E-296C8D0052A5}" type="pres">
      <dgm:prSet presAssocID="{AB29008F-0F01-44CD-B026-6CF2CA18EF42}" presName="compNode" presStyleCnt="0"/>
      <dgm:spPr/>
    </dgm:pt>
    <dgm:pt modelId="{5E409CAD-63BF-40E5-9742-A8F0BD5ACD01}" type="pres">
      <dgm:prSet presAssocID="{AB29008F-0F01-44CD-B026-6CF2CA18EF42}" presName="noGeometry" presStyleCnt="0"/>
      <dgm:spPr/>
    </dgm:pt>
    <dgm:pt modelId="{0005E7E5-9BAB-45FB-9A8E-570B38693BA2}" type="pres">
      <dgm:prSet presAssocID="{AB29008F-0F01-44CD-B026-6CF2CA18EF42}" presName="childTextVisible" presStyleLbl="bgAccFollowNode1" presStyleIdx="3" presStyleCnt="5">
        <dgm:presLayoutVars>
          <dgm:bulletEnabled val="1"/>
        </dgm:presLayoutVars>
      </dgm:prSet>
      <dgm:spPr/>
    </dgm:pt>
    <dgm:pt modelId="{4E9B551B-7E41-401D-8E7B-AB7BDC8FCE74}" type="pres">
      <dgm:prSet presAssocID="{AB29008F-0F01-44CD-B026-6CF2CA18EF42}" presName="childTextHidden" presStyleLbl="bgAccFollowNode1" presStyleIdx="3" presStyleCnt="5"/>
      <dgm:spPr/>
    </dgm:pt>
    <dgm:pt modelId="{11C54F55-ADBC-4FF5-A31E-5F32F58C8607}" type="pres">
      <dgm:prSet presAssocID="{AB29008F-0F01-44CD-B026-6CF2CA18EF42}" presName="parentText" presStyleLbl="node1" presStyleIdx="3" presStyleCnt="5">
        <dgm:presLayoutVars>
          <dgm:chMax val="1"/>
          <dgm:bulletEnabled val="1"/>
        </dgm:presLayoutVars>
      </dgm:prSet>
      <dgm:spPr/>
    </dgm:pt>
    <dgm:pt modelId="{1656F998-0DFE-40EC-9345-894611F41964}" type="pres">
      <dgm:prSet presAssocID="{AB29008F-0F01-44CD-B026-6CF2CA18EF42}" presName="aSpace" presStyleCnt="0"/>
      <dgm:spPr/>
    </dgm:pt>
    <dgm:pt modelId="{DAD342AE-F9E7-476E-840F-E6D03995B2CD}" type="pres">
      <dgm:prSet presAssocID="{D56523F8-4E4C-4438-80CA-A6EA1A2EAE87}" presName="compNode" presStyleCnt="0"/>
      <dgm:spPr/>
    </dgm:pt>
    <dgm:pt modelId="{BF53F75A-40C3-4875-8DFC-1372168C95ED}" type="pres">
      <dgm:prSet presAssocID="{D56523F8-4E4C-4438-80CA-A6EA1A2EAE87}" presName="noGeometry" presStyleCnt="0"/>
      <dgm:spPr/>
    </dgm:pt>
    <dgm:pt modelId="{EEF9989D-62A4-4333-BF46-24FD110FF721}" type="pres">
      <dgm:prSet presAssocID="{D56523F8-4E4C-4438-80CA-A6EA1A2EAE87}" presName="childTextVisible" presStyleLbl="bgAccFollowNode1" presStyleIdx="4" presStyleCnt="5">
        <dgm:presLayoutVars>
          <dgm:bulletEnabled val="1"/>
        </dgm:presLayoutVars>
      </dgm:prSet>
      <dgm:spPr/>
    </dgm:pt>
    <dgm:pt modelId="{E7836BFE-96AF-4D97-B450-A61739D92E00}" type="pres">
      <dgm:prSet presAssocID="{D56523F8-4E4C-4438-80CA-A6EA1A2EAE87}" presName="childTextHidden" presStyleLbl="bgAccFollowNode1" presStyleIdx="4" presStyleCnt="5"/>
      <dgm:spPr/>
    </dgm:pt>
    <dgm:pt modelId="{AD0E76A2-7C99-427E-9B08-DEC092EF7CEC}" type="pres">
      <dgm:prSet presAssocID="{D56523F8-4E4C-4438-80CA-A6EA1A2EAE87}" presName="parentText" presStyleLbl="node1" presStyleIdx="4" presStyleCnt="5">
        <dgm:presLayoutVars>
          <dgm:chMax val="1"/>
          <dgm:bulletEnabled val="1"/>
        </dgm:presLayoutVars>
      </dgm:prSet>
      <dgm:spPr/>
    </dgm:pt>
  </dgm:ptLst>
  <dgm:cxnLst>
    <dgm:cxn modelId="{4D9DC809-E649-4E58-A773-B5AADF7FBFB5}" srcId="{F8D57E4A-13CE-483A-B1CD-17D52C8A5851}" destId="{5C3FBB1C-BCE0-48CF-B99C-05F15ED732AE}" srcOrd="2" destOrd="0" parTransId="{591406DA-A854-4A80-ADCA-CC755B50CAF3}" sibTransId="{019A81E5-B00D-4891-8C37-3843CE81FC5A}"/>
    <dgm:cxn modelId="{12B3C141-FE33-4505-ABA6-960BEBC54E4B}" type="presOf" srcId="{AE768297-1AE1-4BA6-8162-291FC3FE9E8D}" destId="{0005E7E5-9BAB-45FB-9A8E-570B38693BA2}" srcOrd="0" destOrd="0" presId="urn:microsoft.com/office/officeart/2005/8/layout/hProcess6"/>
    <dgm:cxn modelId="{D2A0C4EA-A00F-4229-AC25-08A276A33118}" srcId="{F8D57E4A-13CE-483A-B1CD-17D52C8A5851}" destId="{D51BF657-BB3E-47A4-9116-09FC108B919D}" srcOrd="0" destOrd="0" parTransId="{89C5BC3E-E143-4D74-B92B-2053FDDBFB6E}" sibTransId="{C1E9791E-6F71-4F50-9FBB-B715B6058008}"/>
    <dgm:cxn modelId="{DF6C55CD-5309-4E0B-B5A1-23176EE3ED70}" type="presOf" srcId="{D4A6BAC4-8BCD-4CE6-AD75-DD7F6E89237D}" destId="{A0D0739B-54F2-464E-81E5-B01B0ACD3815}" srcOrd="0" destOrd="0" presId="urn:microsoft.com/office/officeart/2005/8/layout/hProcess6"/>
    <dgm:cxn modelId="{F1DEDA99-04E0-4E07-B9AB-4CB865995291}" srcId="{F8D57E4A-13CE-483A-B1CD-17D52C8A5851}" destId="{D56523F8-4E4C-4438-80CA-A6EA1A2EAE87}" srcOrd="4" destOrd="0" parTransId="{843F1A0E-442D-428D-9C18-F5422467203E}" sibTransId="{7FFDA768-F8D5-4FFA-AA8F-989A3C162BC6}"/>
    <dgm:cxn modelId="{DB9FC14D-70C1-4071-BC57-36970D43AB52}" srcId="{D56523F8-4E4C-4438-80CA-A6EA1A2EAE87}" destId="{05101DD3-089F-41AC-BB44-9A6A4522CACC}" srcOrd="0" destOrd="0" parTransId="{A88456CE-B78A-491A-97C6-0470F91753A4}" sibTransId="{506E86A1-2883-476D-A345-F630D2123048}"/>
    <dgm:cxn modelId="{5DEFFC96-5435-4644-B920-707B757E1D43}" type="presOf" srcId="{D4A6BAC4-8BCD-4CE6-AD75-DD7F6E89237D}" destId="{63D10111-2BE9-47AF-BB0D-65278971A8E4}" srcOrd="1" destOrd="0" presId="urn:microsoft.com/office/officeart/2005/8/layout/hProcess6"/>
    <dgm:cxn modelId="{2FFA6FBE-4C04-44E1-A0A2-3B50263971EF}" type="presOf" srcId="{42D4D07F-4862-404B-A646-7652692DB083}" destId="{5AD9F586-CDC5-4C13-AEC3-90C153C50B96}" srcOrd="1" destOrd="0" presId="urn:microsoft.com/office/officeart/2005/8/layout/hProcess6"/>
    <dgm:cxn modelId="{C5DDB988-7A9E-48C0-9435-D2F2042B881C}" type="presOf" srcId="{D51BF657-BB3E-47A4-9116-09FC108B919D}" destId="{E594CB4B-EE6F-4259-AC0A-1C60D34B0FD6}" srcOrd="0" destOrd="0" presId="urn:microsoft.com/office/officeart/2005/8/layout/hProcess6"/>
    <dgm:cxn modelId="{91D8AE52-B427-49DD-9837-88A7344A6AF2}" srcId="{F8D57E4A-13CE-483A-B1CD-17D52C8A5851}" destId="{AB29008F-0F01-44CD-B026-6CF2CA18EF42}" srcOrd="3" destOrd="0" parTransId="{207C1C3A-C028-4588-ABD0-73CA8D255DC1}" sibTransId="{D656FC53-28BA-448B-9AED-21FEBB12AD5F}"/>
    <dgm:cxn modelId="{EA129134-1ADE-4288-B332-4BF89FAA5406}" type="presOf" srcId="{F8D57E4A-13CE-483A-B1CD-17D52C8A5851}" destId="{73AABB5A-39A6-4678-9633-37D6F14AC26B}" srcOrd="0" destOrd="0" presId="urn:microsoft.com/office/officeart/2005/8/layout/hProcess6"/>
    <dgm:cxn modelId="{3A9AFF7A-2625-4271-BDB1-D2736924726A}" type="presOf" srcId="{D56523F8-4E4C-4438-80CA-A6EA1A2EAE87}" destId="{AD0E76A2-7C99-427E-9B08-DEC092EF7CEC}" srcOrd="0" destOrd="0" presId="urn:microsoft.com/office/officeart/2005/8/layout/hProcess6"/>
    <dgm:cxn modelId="{A03E690C-2421-46A9-A93E-E72369BE4693}" type="presOf" srcId="{05101DD3-089F-41AC-BB44-9A6A4522CACC}" destId="{EEF9989D-62A4-4333-BF46-24FD110FF721}" srcOrd="0" destOrd="0" presId="urn:microsoft.com/office/officeart/2005/8/layout/hProcess6"/>
    <dgm:cxn modelId="{EA1DF887-A4A8-475E-ACCB-9B080B58546B}" type="presOf" srcId="{AB29008F-0F01-44CD-B026-6CF2CA18EF42}" destId="{11C54F55-ADBC-4FF5-A31E-5F32F58C8607}" srcOrd="0" destOrd="0" presId="urn:microsoft.com/office/officeart/2005/8/layout/hProcess6"/>
    <dgm:cxn modelId="{57083F0A-BC33-4C19-ADC4-683DEC2E4CBA}" type="presOf" srcId="{AE768297-1AE1-4BA6-8162-291FC3FE9E8D}" destId="{4E9B551B-7E41-401D-8E7B-AB7BDC8FCE74}" srcOrd="1" destOrd="0" presId="urn:microsoft.com/office/officeart/2005/8/layout/hProcess6"/>
    <dgm:cxn modelId="{736495A3-DFFC-454F-837C-2B6BA6395973}" type="presOf" srcId="{42D4D07F-4862-404B-A646-7652692DB083}" destId="{25C1956E-9C8F-4451-96A0-42AC081B8379}" srcOrd="0" destOrd="0" presId="urn:microsoft.com/office/officeart/2005/8/layout/hProcess6"/>
    <dgm:cxn modelId="{13B12294-6943-4CD5-9237-5EF28D09262F}" type="presOf" srcId="{970D3803-16D6-419A-9DD5-9D6BC838422B}" destId="{5F727AB2-0F90-4231-882F-7B192CEB9757}" srcOrd="1" destOrd="0" presId="urn:microsoft.com/office/officeart/2005/8/layout/hProcess6"/>
    <dgm:cxn modelId="{0F10FE9D-496D-4B7A-9192-49A2DFEBD7CE}" type="presOf" srcId="{FD4384CB-4B4B-497A-806A-75AC2DFB9336}" destId="{2AE3FE2B-06B3-4A39-8735-BDF93F1CF8F1}" srcOrd="0" destOrd="0" presId="urn:microsoft.com/office/officeart/2005/8/layout/hProcess6"/>
    <dgm:cxn modelId="{5C8948C9-4171-40B2-A525-ACB9A5E4A2DA}" srcId="{5C3FBB1C-BCE0-48CF-B99C-05F15ED732AE}" destId="{970D3803-16D6-419A-9DD5-9D6BC838422B}" srcOrd="0" destOrd="0" parTransId="{5AFD83C8-7639-45A3-A4A7-B0F51C99A7E7}" sibTransId="{8AABB7F2-C0C1-43D0-91B4-E3D7B00CB313}"/>
    <dgm:cxn modelId="{9232F0BC-CF2A-4D50-9592-EE2D0C220AC7}" srcId="{D51BF657-BB3E-47A4-9116-09FC108B919D}" destId="{42D4D07F-4862-404B-A646-7652692DB083}" srcOrd="0" destOrd="0" parTransId="{C54BA166-9F16-48E7-8B3F-16CC76FA9EDF}" sibTransId="{67181F7E-352C-44A4-AA75-5586D5BF4B5F}"/>
    <dgm:cxn modelId="{FB2C90C7-1211-426D-88A4-3C9851D59B71}" srcId="{FD4384CB-4B4B-497A-806A-75AC2DFB9336}" destId="{D4A6BAC4-8BCD-4CE6-AD75-DD7F6E89237D}" srcOrd="0" destOrd="0" parTransId="{1C1C0723-10F2-4CB0-8ACB-3478E5E91C5C}" sibTransId="{39347145-5336-44FC-AE6B-78B93F2DF28E}"/>
    <dgm:cxn modelId="{DE8EF4C9-DC2A-4298-A623-7553702FA3C6}" srcId="{F8D57E4A-13CE-483A-B1CD-17D52C8A5851}" destId="{FD4384CB-4B4B-497A-806A-75AC2DFB9336}" srcOrd="1" destOrd="0" parTransId="{B1A2B51C-6C88-49A9-A64F-69BBEA01BB97}" sibTransId="{7791F688-29F4-4A6D-8EB2-CFBC40375215}"/>
    <dgm:cxn modelId="{C2B3A7F1-C70E-48EA-9331-0212C5C32215}" srcId="{AB29008F-0F01-44CD-B026-6CF2CA18EF42}" destId="{AE768297-1AE1-4BA6-8162-291FC3FE9E8D}" srcOrd="0" destOrd="0" parTransId="{D97BD65C-82A0-4DA5-BABC-6ECEA3FC4301}" sibTransId="{D5EF6140-643E-4060-8A3E-F89CBA94932D}"/>
    <dgm:cxn modelId="{251BE00D-D3E6-48D7-A34C-988F93F0C0E1}" type="presOf" srcId="{05101DD3-089F-41AC-BB44-9A6A4522CACC}" destId="{E7836BFE-96AF-4D97-B450-A61739D92E00}" srcOrd="1" destOrd="0" presId="urn:microsoft.com/office/officeart/2005/8/layout/hProcess6"/>
    <dgm:cxn modelId="{C7DE7891-43AD-406C-A6C8-B946810EB6DD}" type="presOf" srcId="{970D3803-16D6-419A-9DD5-9D6BC838422B}" destId="{7446CC74-4991-4B11-BD24-6CF9305B2828}" srcOrd="0" destOrd="0" presId="urn:microsoft.com/office/officeart/2005/8/layout/hProcess6"/>
    <dgm:cxn modelId="{4145A74F-064F-496A-8760-08C304F28650}" type="presOf" srcId="{5C3FBB1C-BCE0-48CF-B99C-05F15ED732AE}" destId="{FEE36927-3A88-435B-9D12-8653800EE89B}" srcOrd="0" destOrd="0" presId="urn:microsoft.com/office/officeart/2005/8/layout/hProcess6"/>
    <dgm:cxn modelId="{CA6DBAB4-B8F2-40F9-9702-D726303A4A61}" type="presParOf" srcId="{73AABB5A-39A6-4678-9633-37D6F14AC26B}" destId="{9FE4853E-110A-4BC1-A41E-5924D7BBD822}" srcOrd="0" destOrd="0" presId="urn:microsoft.com/office/officeart/2005/8/layout/hProcess6"/>
    <dgm:cxn modelId="{CB18AA47-739A-4D3F-BC82-84B69F227FD6}" type="presParOf" srcId="{9FE4853E-110A-4BC1-A41E-5924D7BBD822}" destId="{07F1B2DD-029A-4995-9A92-9168E464CC5A}" srcOrd="0" destOrd="0" presId="urn:microsoft.com/office/officeart/2005/8/layout/hProcess6"/>
    <dgm:cxn modelId="{BE674DEC-794A-4A5F-8467-B25A217C131B}" type="presParOf" srcId="{9FE4853E-110A-4BC1-A41E-5924D7BBD822}" destId="{25C1956E-9C8F-4451-96A0-42AC081B8379}" srcOrd="1" destOrd="0" presId="urn:microsoft.com/office/officeart/2005/8/layout/hProcess6"/>
    <dgm:cxn modelId="{F9B46B3B-45BC-44DD-81CE-CAB369733BAA}" type="presParOf" srcId="{9FE4853E-110A-4BC1-A41E-5924D7BBD822}" destId="{5AD9F586-CDC5-4C13-AEC3-90C153C50B96}" srcOrd="2" destOrd="0" presId="urn:microsoft.com/office/officeart/2005/8/layout/hProcess6"/>
    <dgm:cxn modelId="{BF96960C-1135-49D7-907E-11A3DDAFA976}" type="presParOf" srcId="{9FE4853E-110A-4BC1-A41E-5924D7BBD822}" destId="{E594CB4B-EE6F-4259-AC0A-1C60D34B0FD6}" srcOrd="3" destOrd="0" presId="urn:microsoft.com/office/officeart/2005/8/layout/hProcess6"/>
    <dgm:cxn modelId="{F06131ED-4903-4185-A22C-1AC7A57DA0B0}" type="presParOf" srcId="{73AABB5A-39A6-4678-9633-37D6F14AC26B}" destId="{BBE11F33-03A3-4E9F-A0F3-E838AC24C931}" srcOrd="1" destOrd="0" presId="urn:microsoft.com/office/officeart/2005/8/layout/hProcess6"/>
    <dgm:cxn modelId="{816B49D6-4D6C-4F48-8404-BA08460DA617}" type="presParOf" srcId="{73AABB5A-39A6-4678-9633-37D6F14AC26B}" destId="{100504A1-E7FA-4EC3-A561-48C27AA02211}" srcOrd="2" destOrd="0" presId="urn:microsoft.com/office/officeart/2005/8/layout/hProcess6"/>
    <dgm:cxn modelId="{496A5AB1-22B1-455A-A90D-F3C0DFE7DD7B}" type="presParOf" srcId="{100504A1-E7FA-4EC3-A561-48C27AA02211}" destId="{27528A21-A2F3-4870-ABF8-C18F416B9001}" srcOrd="0" destOrd="0" presId="urn:microsoft.com/office/officeart/2005/8/layout/hProcess6"/>
    <dgm:cxn modelId="{D7793AB7-4C1D-4F3B-984B-B05A66F93F38}" type="presParOf" srcId="{100504A1-E7FA-4EC3-A561-48C27AA02211}" destId="{A0D0739B-54F2-464E-81E5-B01B0ACD3815}" srcOrd="1" destOrd="0" presId="urn:microsoft.com/office/officeart/2005/8/layout/hProcess6"/>
    <dgm:cxn modelId="{356560F3-6889-46B3-9430-83F0DCF80D98}" type="presParOf" srcId="{100504A1-E7FA-4EC3-A561-48C27AA02211}" destId="{63D10111-2BE9-47AF-BB0D-65278971A8E4}" srcOrd="2" destOrd="0" presId="urn:microsoft.com/office/officeart/2005/8/layout/hProcess6"/>
    <dgm:cxn modelId="{2A4839BD-9C3A-42B4-9234-D6EC1363764C}" type="presParOf" srcId="{100504A1-E7FA-4EC3-A561-48C27AA02211}" destId="{2AE3FE2B-06B3-4A39-8735-BDF93F1CF8F1}" srcOrd="3" destOrd="0" presId="urn:microsoft.com/office/officeart/2005/8/layout/hProcess6"/>
    <dgm:cxn modelId="{813A3749-5EA4-4500-91DA-B324223021D9}" type="presParOf" srcId="{73AABB5A-39A6-4678-9633-37D6F14AC26B}" destId="{64E4A1D0-4F4F-439F-AE1C-AB446E5A9295}" srcOrd="3" destOrd="0" presId="urn:microsoft.com/office/officeart/2005/8/layout/hProcess6"/>
    <dgm:cxn modelId="{0B09E5E8-765C-4D4B-9129-33BE7965A5EF}" type="presParOf" srcId="{73AABB5A-39A6-4678-9633-37D6F14AC26B}" destId="{3C14822C-2547-46B1-B5F1-FD728CF145AE}" srcOrd="4" destOrd="0" presId="urn:microsoft.com/office/officeart/2005/8/layout/hProcess6"/>
    <dgm:cxn modelId="{1CD98C07-64F1-454A-8E05-CFA56611D33D}" type="presParOf" srcId="{3C14822C-2547-46B1-B5F1-FD728CF145AE}" destId="{3CDDB597-F0AA-4422-8FDE-165823006BAC}" srcOrd="0" destOrd="0" presId="urn:microsoft.com/office/officeart/2005/8/layout/hProcess6"/>
    <dgm:cxn modelId="{C576142F-6F78-4538-AFD2-6A5C39E79C09}" type="presParOf" srcId="{3C14822C-2547-46B1-B5F1-FD728CF145AE}" destId="{7446CC74-4991-4B11-BD24-6CF9305B2828}" srcOrd="1" destOrd="0" presId="urn:microsoft.com/office/officeart/2005/8/layout/hProcess6"/>
    <dgm:cxn modelId="{D84B9585-1B86-45F1-8558-E60AA8B524F3}" type="presParOf" srcId="{3C14822C-2547-46B1-B5F1-FD728CF145AE}" destId="{5F727AB2-0F90-4231-882F-7B192CEB9757}" srcOrd="2" destOrd="0" presId="urn:microsoft.com/office/officeart/2005/8/layout/hProcess6"/>
    <dgm:cxn modelId="{DCE1987E-8BBA-44D3-A59C-796D60AB7315}" type="presParOf" srcId="{3C14822C-2547-46B1-B5F1-FD728CF145AE}" destId="{FEE36927-3A88-435B-9D12-8653800EE89B}" srcOrd="3" destOrd="0" presId="urn:microsoft.com/office/officeart/2005/8/layout/hProcess6"/>
    <dgm:cxn modelId="{1A407FB5-AB55-4947-A40E-17927D8B2FDC}" type="presParOf" srcId="{73AABB5A-39A6-4678-9633-37D6F14AC26B}" destId="{36D8BEF6-3653-4874-B219-B354B6FA68C8}" srcOrd="5" destOrd="0" presId="urn:microsoft.com/office/officeart/2005/8/layout/hProcess6"/>
    <dgm:cxn modelId="{097BC25E-9A18-409E-92B2-F791A7D41960}" type="presParOf" srcId="{73AABB5A-39A6-4678-9633-37D6F14AC26B}" destId="{95FADB63-0BB5-433E-BB5E-296C8D0052A5}" srcOrd="6" destOrd="0" presId="urn:microsoft.com/office/officeart/2005/8/layout/hProcess6"/>
    <dgm:cxn modelId="{4B41161E-1A76-4ACD-9790-F3ED3F094DD1}" type="presParOf" srcId="{95FADB63-0BB5-433E-BB5E-296C8D0052A5}" destId="{5E409CAD-63BF-40E5-9742-A8F0BD5ACD01}" srcOrd="0" destOrd="0" presId="urn:microsoft.com/office/officeart/2005/8/layout/hProcess6"/>
    <dgm:cxn modelId="{D06CF77C-9CF8-4367-9ADE-5A7FC1044161}" type="presParOf" srcId="{95FADB63-0BB5-433E-BB5E-296C8D0052A5}" destId="{0005E7E5-9BAB-45FB-9A8E-570B38693BA2}" srcOrd="1" destOrd="0" presId="urn:microsoft.com/office/officeart/2005/8/layout/hProcess6"/>
    <dgm:cxn modelId="{9986BCA5-1C61-47E6-82A7-94C29D655498}" type="presParOf" srcId="{95FADB63-0BB5-433E-BB5E-296C8D0052A5}" destId="{4E9B551B-7E41-401D-8E7B-AB7BDC8FCE74}" srcOrd="2" destOrd="0" presId="urn:microsoft.com/office/officeart/2005/8/layout/hProcess6"/>
    <dgm:cxn modelId="{0BB2321B-AD76-4CF5-9D93-137C3577D4A8}" type="presParOf" srcId="{95FADB63-0BB5-433E-BB5E-296C8D0052A5}" destId="{11C54F55-ADBC-4FF5-A31E-5F32F58C8607}" srcOrd="3" destOrd="0" presId="urn:microsoft.com/office/officeart/2005/8/layout/hProcess6"/>
    <dgm:cxn modelId="{DF822349-6D7F-49B8-87EC-6DC8DDFCA888}" type="presParOf" srcId="{73AABB5A-39A6-4678-9633-37D6F14AC26B}" destId="{1656F998-0DFE-40EC-9345-894611F41964}" srcOrd="7" destOrd="0" presId="urn:microsoft.com/office/officeart/2005/8/layout/hProcess6"/>
    <dgm:cxn modelId="{225DB89C-AA6A-4B61-9FFC-1182A89B24C4}" type="presParOf" srcId="{73AABB5A-39A6-4678-9633-37D6F14AC26B}" destId="{DAD342AE-F9E7-476E-840F-E6D03995B2CD}" srcOrd="8" destOrd="0" presId="urn:microsoft.com/office/officeart/2005/8/layout/hProcess6"/>
    <dgm:cxn modelId="{AE2D6E05-5B27-4D28-9941-04711C028539}" type="presParOf" srcId="{DAD342AE-F9E7-476E-840F-E6D03995B2CD}" destId="{BF53F75A-40C3-4875-8DFC-1372168C95ED}" srcOrd="0" destOrd="0" presId="urn:microsoft.com/office/officeart/2005/8/layout/hProcess6"/>
    <dgm:cxn modelId="{635C0CA7-606F-4295-99EE-8DCD4DAC45A4}" type="presParOf" srcId="{DAD342AE-F9E7-476E-840F-E6D03995B2CD}" destId="{EEF9989D-62A4-4333-BF46-24FD110FF721}" srcOrd="1" destOrd="0" presId="urn:microsoft.com/office/officeart/2005/8/layout/hProcess6"/>
    <dgm:cxn modelId="{5D2F2941-9B7E-4093-BC01-1FFFC9EEB379}" type="presParOf" srcId="{DAD342AE-F9E7-476E-840F-E6D03995B2CD}" destId="{E7836BFE-96AF-4D97-B450-A61739D92E00}" srcOrd="2" destOrd="0" presId="urn:microsoft.com/office/officeart/2005/8/layout/hProcess6"/>
    <dgm:cxn modelId="{5FA245E2-4D73-4281-A5B5-7F32061C46D4}" type="presParOf" srcId="{DAD342AE-F9E7-476E-840F-E6D03995B2CD}" destId="{AD0E76A2-7C99-427E-9B08-DEC092EF7CEC}"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F43E8-55AB-42BF-84B2-A91E7A07907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F21DBCC-AAD0-40D0-800F-BA7646BDE3E6}">
      <dgm:prSet phldrT="[Text]" custT="1"/>
      <dgm:spPr/>
      <dgm:t>
        <a:bodyPr/>
        <a:lstStyle/>
        <a:p>
          <a:pPr algn="ctr"/>
          <a:endParaRPr lang="en-US" sz="1300" dirty="0">
            <a:latin typeface="BBVA Office Light"/>
          </a:endParaRPr>
        </a:p>
        <a:p>
          <a:pPr algn="ctr"/>
          <a:r>
            <a:rPr lang="en-US" sz="1600" b="1" dirty="0">
              <a:latin typeface="BBVA Office Light"/>
            </a:rPr>
            <a:t>Beneficial Ownership Types</a:t>
          </a:r>
        </a:p>
        <a:p>
          <a:pPr algn="l"/>
          <a:r>
            <a:rPr lang="en-US" sz="1300" b="1" dirty="0">
              <a:latin typeface="BBVA Office Light"/>
            </a:rPr>
            <a:t>	</a:t>
          </a:r>
        </a:p>
      </dgm:t>
    </dgm:pt>
    <dgm:pt modelId="{006A26C3-F2EA-4E68-9FA4-63A2BF3218C0}" type="parTrans" cxnId="{59199EE6-3785-4AA0-BD45-A28416122EF0}">
      <dgm:prSet/>
      <dgm:spPr/>
      <dgm:t>
        <a:bodyPr/>
        <a:lstStyle/>
        <a:p>
          <a:endParaRPr lang="en-US"/>
        </a:p>
      </dgm:t>
    </dgm:pt>
    <dgm:pt modelId="{3E9210FF-D90E-413E-A833-6D14EAF66791}" type="sibTrans" cxnId="{59199EE6-3785-4AA0-BD45-A28416122EF0}">
      <dgm:prSet/>
      <dgm:spPr/>
      <dgm:t>
        <a:bodyPr/>
        <a:lstStyle/>
        <a:p>
          <a:endParaRPr lang="en-US"/>
        </a:p>
      </dgm:t>
    </dgm:pt>
    <dgm:pt modelId="{838492AD-21D7-4FB2-BA95-ED016AB62B94}">
      <dgm:prSet phldrT="[Text]" custT="1"/>
      <dgm:spPr/>
      <dgm:t>
        <a:bodyPr/>
        <a:lstStyle/>
        <a:p>
          <a:r>
            <a:rPr lang="en-US" sz="1600" b="1" dirty="0">
              <a:latin typeface="BBVA Office Light"/>
            </a:rPr>
            <a:t>Ownership Prong</a:t>
          </a:r>
        </a:p>
      </dgm:t>
    </dgm:pt>
    <dgm:pt modelId="{E9922CBE-175B-4E74-B99F-407CD90C4573}" type="parTrans" cxnId="{E0BC5A02-32F6-49E9-8FA9-78EC3D304D4C}">
      <dgm:prSet/>
      <dgm:spPr/>
      <dgm:t>
        <a:bodyPr/>
        <a:lstStyle/>
        <a:p>
          <a:endParaRPr lang="en-US"/>
        </a:p>
      </dgm:t>
    </dgm:pt>
    <dgm:pt modelId="{381141DA-F8A2-461A-956C-6DCFE4D2E053}" type="sibTrans" cxnId="{E0BC5A02-32F6-49E9-8FA9-78EC3D304D4C}">
      <dgm:prSet/>
      <dgm:spPr/>
      <dgm:t>
        <a:bodyPr/>
        <a:lstStyle/>
        <a:p>
          <a:endParaRPr lang="en-US"/>
        </a:p>
      </dgm:t>
    </dgm:pt>
    <dgm:pt modelId="{6E73C959-3026-40DE-962C-B0E9F3FBDF3D}">
      <dgm:prSet phldrT="[Text]"/>
      <dgm:spPr/>
      <dgm:t>
        <a:bodyPr/>
        <a:lstStyle/>
        <a:p>
          <a:r>
            <a:rPr lang="en-US" dirty="0">
              <a:latin typeface="BBVA Office Light"/>
            </a:rPr>
            <a:t>Each individual, directly or indirectly through any contract or arrangement, understanding or relationship that owns 25% or more of the equity interests (broadly defined as an ownership interest in a business entity)</a:t>
          </a:r>
        </a:p>
      </dgm:t>
    </dgm:pt>
    <dgm:pt modelId="{8D724680-DC91-48B3-8FEA-F46D0C5613D8}" type="parTrans" cxnId="{63652082-21C1-4235-9FFF-98D36343F18C}">
      <dgm:prSet/>
      <dgm:spPr/>
      <dgm:t>
        <a:bodyPr/>
        <a:lstStyle/>
        <a:p>
          <a:endParaRPr lang="en-US"/>
        </a:p>
      </dgm:t>
    </dgm:pt>
    <dgm:pt modelId="{82E4FD9F-0543-47B0-B700-87683879A335}" type="sibTrans" cxnId="{63652082-21C1-4235-9FFF-98D36343F18C}">
      <dgm:prSet/>
      <dgm:spPr/>
      <dgm:t>
        <a:bodyPr/>
        <a:lstStyle/>
        <a:p>
          <a:endParaRPr lang="en-US"/>
        </a:p>
      </dgm:t>
    </dgm:pt>
    <dgm:pt modelId="{19188C01-5705-4428-B0CC-F3390C0CE452}">
      <dgm:prSet phldrT="[Text]" custT="1"/>
      <dgm:spPr/>
      <dgm:t>
        <a:bodyPr/>
        <a:lstStyle/>
        <a:p>
          <a:r>
            <a:rPr lang="en-US" sz="1600" b="1" dirty="0">
              <a:latin typeface="BBVA Office Light"/>
            </a:rPr>
            <a:t>Control Prong</a:t>
          </a:r>
        </a:p>
      </dgm:t>
    </dgm:pt>
    <dgm:pt modelId="{3E23F6CB-F99A-46DA-9AD4-1D95C5FFF57E}" type="parTrans" cxnId="{2A3B2936-C2F6-464E-B72F-8D0633CC956F}">
      <dgm:prSet/>
      <dgm:spPr/>
      <dgm:t>
        <a:bodyPr/>
        <a:lstStyle/>
        <a:p>
          <a:endParaRPr lang="en-US"/>
        </a:p>
      </dgm:t>
    </dgm:pt>
    <dgm:pt modelId="{880BCA14-5BC8-485C-9DCC-44ED9F592633}" type="sibTrans" cxnId="{2A3B2936-C2F6-464E-B72F-8D0633CC956F}">
      <dgm:prSet/>
      <dgm:spPr/>
      <dgm:t>
        <a:bodyPr/>
        <a:lstStyle/>
        <a:p>
          <a:endParaRPr lang="en-US"/>
        </a:p>
      </dgm:t>
    </dgm:pt>
    <dgm:pt modelId="{9C218C01-71BB-457E-92FC-72B3CC2CABD0}">
      <dgm:prSet phldrT="[Text]"/>
      <dgm:spPr/>
      <dgm:t>
        <a:bodyPr/>
        <a:lstStyle/>
        <a:p>
          <a:r>
            <a:rPr lang="en-US" dirty="0">
              <a:latin typeface="BBVA Office Light"/>
            </a:rPr>
            <a:t>A single individual with significant responsibility to control, manage or direct a legal entity customer.</a:t>
          </a:r>
        </a:p>
      </dgm:t>
    </dgm:pt>
    <dgm:pt modelId="{7929E60B-174D-41AF-98A2-87B06E1C3155}" type="parTrans" cxnId="{65CB89B6-3F51-4815-8962-1142C67D9407}">
      <dgm:prSet/>
      <dgm:spPr/>
      <dgm:t>
        <a:bodyPr/>
        <a:lstStyle/>
        <a:p>
          <a:endParaRPr lang="en-US"/>
        </a:p>
      </dgm:t>
    </dgm:pt>
    <dgm:pt modelId="{947B593C-3ECD-4CB2-AFA5-B11FA961C2DE}" type="sibTrans" cxnId="{65CB89B6-3F51-4815-8962-1142C67D9407}">
      <dgm:prSet/>
      <dgm:spPr/>
      <dgm:t>
        <a:bodyPr/>
        <a:lstStyle/>
        <a:p>
          <a:endParaRPr lang="en-US"/>
        </a:p>
      </dgm:t>
    </dgm:pt>
    <dgm:pt modelId="{4A9CA0A6-7A86-4CC6-828B-7D739DF70418}">
      <dgm:prSet phldrT="[Text]" custT="1"/>
      <dgm:spPr/>
      <dgm:t>
        <a:bodyPr/>
        <a:lstStyle/>
        <a:p>
          <a:pPr algn="l"/>
          <a:r>
            <a:rPr lang="en-US" sz="1400" dirty="0">
              <a:latin typeface="BBVA Office Light"/>
            </a:rPr>
            <a:t>Beneficial owners are persons meeting either the </a:t>
          </a:r>
          <a:r>
            <a:rPr lang="en-US" sz="1400" b="0" u="sng" dirty="0">
              <a:solidFill>
                <a:srgbClr val="094FA4"/>
              </a:solidFill>
              <a:latin typeface="BBVA Office Light"/>
            </a:rPr>
            <a:t>Ownership</a:t>
          </a:r>
          <a:r>
            <a:rPr lang="en-US" sz="1400" b="0" dirty="0">
              <a:solidFill>
                <a:srgbClr val="094FA4"/>
              </a:solidFill>
              <a:latin typeface="BBVA Office Light"/>
            </a:rPr>
            <a:t> or </a:t>
          </a:r>
          <a:r>
            <a:rPr lang="en-US" sz="1400" b="0" u="sng" dirty="0">
              <a:solidFill>
                <a:srgbClr val="094FA4"/>
              </a:solidFill>
              <a:latin typeface="BBVA Office Light"/>
            </a:rPr>
            <a:t>Control “Prongs.”</a:t>
          </a:r>
          <a:endParaRPr lang="en-US" sz="1400" b="1" dirty="0">
            <a:latin typeface="BBVA Office Light"/>
          </a:endParaRPr>
        </a:p>
      </dgm:t>
    </dgm:pt>
    <dgm:pt modelId="{97891D45-2237-4705-87C0-7617A34D36C5}" type="parTrans" cxnId="{4B062F65-A849-4CDD-9F99-8C209DC3749C}">
      <dgm:prSet/>
      <dgm:spPr/>
      <dgm:t>
        <a:bodyPr/>
        <a:lstStyle/>
        <a:p>
          <a:endParaRPr lang="en-US"/>
        </a:p>
      </dgm:t>
    </dgm:pt>
    <dgm:pt modelId="{BDDD18D7-CB82-4DD2-8910-4B4BCF347972}" type="sibTrans" cxnId="{4B062F65-A849-4CDD-9F99-8C209DC3749C}">
      <dgm:prSet/>
      <dgm:spPr/>
      <dgm:t>
        <a:bodyPr/>
        <a:lstStyle/>
        <a:p>
          <a:endParaRPr lang="en-US"/>
        </a:p>
      </dgm:t>
    </dgm:pt>
    <dgm:pt modelId="{C253DCA4-04C8-4157-94EE-C04ED00C3545}">
      <dgm:prSet phldrT="[Text]"/>
      <dgm:spPr/>
      <dgm:t>
        <a:bodyPr/>
        <a:lstStyle/>
        <a:p>
          <a:r>
            <a:rPr lang="en-US" dirty="0">
              <a:latin typeface="BBVA Office Light"/>
            </a:rPr>
            <a:t>Directly and indirectly signifies that the covered FI’s customer must identify its ultimate beneficial owners(s) and not nominees or “straw men,”</a:t>
          </a:r>
        </a:p>
      </dgm:t>
    </dgm:pt>
    <dgm:pt modelId="{236120A0-21C2-4A9A-B63B-7C3AA856389F}" type="parTrans" cxnId="{4A24D992-BE33-4D6F-87D5-CFC623EE47CC}">
      <dgm:prSet/>
      <dgm:spPr/>
      <dgm:t>
        <a:bodyPr/>
        <a:lstStyle/>
        <a:p>
          <a:endParaRPr lang="en-US"/>
        </a:p>
      </dgm:t>
    </dgm:pt>
    <dgm:pt modelId="{31147C28-B4F4-40A6-AF22-E77D9986E648}" type="sibTrans" cxnId="{4A24D992-BE33-4D6F-87D5-CFC623EE47CC}">
      <dgm:prSet/>
      <dgm:spPr/>
      <dgm:t>
        <a:bodyPr/>
        <a:lstStyle/>
        <a:p>
          <a:endParaRPr lang="en-US"/>
        </a:p>
      </dgm:t>
    </dgm:pt>
    <dgm:pt modelId="{CBD8F298-0C7D-4CAF-95C8-CCA697CD1A62}">
      <dgm:prSet phldrT="[Text]"/>
      <dgm:spPr/>
      <dgm:t>
        <a:bodyPr/>
        <a:lstStyle/>
        <a:p>
          <a:r>
            <a:rPr lang="en-US" dirty="0">
              <a:latin typeface="BBVA Office Light"/>
            </a:rPr>
            <a:t>The legal entity customer must provide identifying information for one person with significant managerial control.</a:t>
          </a:r>
        </a:p>
      </dgm:t>
    </dgm:pt>
    <dgm:pt modelId="{033240AD-017E-4DEE-8DA0-4A63B76B80BE}" type="parTrans" cxnId="{875729EF-3359-4BD0-9968-45A9759861B9}">
      <dgm:prSet/>
      <dgm:spPr/>
      <dgm:t>
        <a:bodyPr/>
        <a:lstStyle/>
        <a:p>
          <a:endParaRPr lang="en-US"/>
        </a:p>
      </dgm:t>
    </dgm:pt>
    <dgm:pt modelId="{63C4452F-1581-4FB4-A87D-626D386CF0BD}" type="sibTrans" cxnId="{875729EF-3359-4BD0-9968-45A9759861B9}">
      <dgm:prSet/>
      <dgm:spPr/>
      <dgm:t>
        <a:bodyPr/>
        <a:lstStyle/>
        <a:p>
          <a:endParaRPr lang="en-US"/>
        </a:p>
      </dgm:t>
    </dgm:pt>
    <dgm:pt modelId="{9BE16481-5D95-4DA9-8AA8-0D279C09099E}">
      <dgm:prSet phldrT="[Text]"/>
      <dgm:spPr/>
      <dgm:t>
        <a:bodyPr/>
        <a:lstStyle/>
        <a:p>
          <a:r>
            <a:rPr lang="en-US" dirty="0">
              <a:latin typeface="BBVA Office Light"/>
            </a:rPr>
            <a:t>Examples can include an Executive Officer or Senior Manager, CEO, CFO. Managing Member, General Partner, Present, Vice President or Treasurer or any person who performs similar functions.</a:t>
          </a:r>
        </a:p>
      </dgm:t>
    </dgm:pt>
    <dgm:pt modelId="{E6C83EC3-91E4-4C70-86C6-45A7AC9C5589}" type="parTrans" cxnId="{4C73FC0D-704D-43C8-AF4B-E0D273020AA2}">
      <dgm:prSet/>
      <dgm:spPr/>
      <dgm:t>
        <a:bodyPr/>
        <a:lstStyle/>
        <a:p>
          <a:endParaRPr lang="en-US"/>
        </a:p>
      </dgm:t>
    </dgm:pt>
    <dgm:pt modelId="{A8D1D830-CCBB-43FC-899D-CFE814D35866}" type="sibTrans" cxnId="{4C73FC0D-704D-43C8-AF4B-E0D273020AA2}">
      <dgm:prSet/>
      <dgm:spPr/>
      <dgm:t>
        <a:bodyPr/>
        <a:lstStyle/>
        <a:p>
          <a:endParaRPr lang="en-US"/>
        </a:p>
      </dgm:t>
    </dgm:pt>
    <dgm:pt modelId="{477223E3-9B7E-48E2-BCB4-91CF0BCC6D43}">
      <dgm:prSet phldrT="[Text]"/>
      <dgm:spPr/>
      <dgm:t>
        <a:bodyPr/>
        <a:lstStyle/>
        <a:p>
          <a:r>
            <a:rPr lang="en-US" dirty="0">
              <a:latin typeface="BBVA Office Light"/>
            </a:rPr>
            <a:t>FIs may designate a threshold below 25% based on their own risk assessment.</a:t>
          </a:r>
        </a:p>
      </dgm:t>
    </dgm:pt>
    <dgm:pt modelId="{27D07222-4AFC-4B5C-88FF-DC0E22A12331}" type="parTrans" cxnId="{5664383E-EE9C-4E58-990A-34F71DC1562B}">
      <dgm:prSet/>
      <dgm:spPr/>
      <dgm:t>
        <a:bodyPr/>
        <a:lstStyle/>
        <a:p>
          <a:endParaRPr lang="en-US"/>
        </a:p>
      </dgm:t>
    </dgm:pt>
    <dgm:pt modelId="{0161D87C-6741-47F7-80F7-A6925E5D7DFA}" type="sibTrans" cxnId="{5664383E-EE9C-4E58-990A-34F71DC1562B}">
      <dgm:prSet/>
      <dgm:spPr/>
      <dgm:t>
        <a:bodyPr/>
        <a:lstStyle/>
        <a:p>
          <a:endParaRPr lang="en-US"/>
        </a:p>
      </dgm:t>
    </dgm:pt>
    <dgm:pt modelId="{E5FFBCE4-5244-48EA-9847-03AA6B0CC845}">
      <dgm:prSet phldrT="[Text]" custT="1"/>
      <dgm:spPr/>
      <dgm:t>
        <a:bodyPr/>
        <a:lstStyle/>
        <a:p>
          <a:pPr algn="l"/>
          <a:endParaRPr lang="en-US" sz="1800" b="1" dirty="0">
            <a:latin typeface="BBVA Office Light"/>
          </a:endParaRPr>
        </a:p>
      </dgm:t>
    </dgm:pt>
    <dgm:pt modelId="{4164612C-A34A-4DC1-ADE9-B57B1E956DCD}" type="parTrans" cxnId="{F983EF67-8FC3-452F-8E60-F6DBFC4DAFAF}">
      <dgm:prSet/>
      <dgm:spPr/>
      <dgm:t>
        <a:bodyPr/>
        <a:lstStyle/>
        <a:p>
          <a:endParaRPr lang="en-US"/>
        </a:p>
      </dgm:t>
    </dgm:pt>
    <dgm:pt modelId="{8626BED3-2087-4D0A-A036-1F769433D6D1}" type="sibTrans" cxnId="{F983EF67-8FC3-452F-8E60-F6DBFC4DAFAF}">
      <dgm:prSet/>
      <dgm:spPr/>
      <dgm:t>
        <a:bodyPr/>
        <a:lstStyle/>
        <a:p>
          <a:endParaRPr lang="en-US"/>
        </a:p>
      </dgm:t>
    </dgm:pt>
    <dgm:pt modelId="{C17C80AA-836D-4D82-A206-16B2662A51DB}">
      <dgm:prSet phldrT="[Text]" custT="1"/>
      <dgm:spPr/>
      <dgm:t>
        <a:bodyPr/>
        <a:lstStyle/>
        <a:p>
          <a:pPr algn="l"/>
          <a:r>
            <a:rPr lang="en-US" sz="1400" b="0" dirty="0">
              <a:latin typeface="BBVA Office Light"/>
            </a:rPr>
            <a:t>Does apply after the rule goes into affect for existing customers establishing new accounts.</a:t>
          </a:r>
        </a:p>
      </dgm:t>
    </dgm:pt>
    <dgm:pt modelId="{20ECA334-785C-4D74-AB6F-3539114C2ED6}" type="parTrans" cxnId="{5CD3AABF-42AE-4B08-8ED6-155A6B04EEA2}">
      <dgm:prSet/>
      <dgm:spPr/>
      <dgm:t>
        <a:bodyPr/>
        <a:lstStyle/>
        <a:p>
          <a:endParaRPr lang="en-US"/>
        </a:p>
      </dgm:t>
    </dgm:pt>
    <dgm:pt modelId="{A0915E57-8BE1-40CC-9362-FA95AFF8A302}" type="sibTrans" cxnId="{5CD3AABF-42AE-4B08-8ED6-155A6B04EEA2}">
      <dgm:prSet/>
      <dgm:spPr/>
      <dgm:t>
        <a:bodyPr/>
        <a:lstStyle/>
        <a:p>
          <a:endParaRPr lang="en-US"/>
        </a:p>
      </dgm:t>
    </dgm:pt>
    <dgm:pt modelId="{0E2CFE0E-86D7-4410-B8E4-1D76B409145E}">
      <dgm:prSet phldrT="[Text]" custT="1"/>
      <dgm:spPr/>
      <dgm:t>
        <a:bodyPr/>
        <a:lstStyle/>
        <a:p>
          <a:pPr algn="l"/>
          <a:r>
            <a:rPr lang="en-US" sz="1400" b="0" dirty="0">
              <a:latin typeface="BBVA Office Light"/>
            </a:rPr>
            <a:t>Rule does not apply retrospectively for existing customers.</a:t>
          </a:r>
          <a:endParaRPr lang="en-US" sz="1400" b="1" dirty="0">
            <a:latin typeface="BBVA Office Light"/>
          </a:endParaRPr>
        </a:p>
      </dgm:t>
    </dgm:pt>
    <dgm:pt modelId="{5553C407-17B8-4BF2-9281-E7CC05A90A86}" type="parTrans" cxnId="{B1F4F597-229C-47A1-A525-3126B08092DD}">
      <dgm:prSet/>
      <dgm:spPr/>
      <dgm:t>
        <a:bodyPr/>
        <a:lstStyle/>
        <a:p>
          <a:endParaRPr lang="en-US"/>
        </a:p>
      </dgm:t>
    </dgm:pt>
    <dgm:pt modelId="{2880645B-06B3-4FF3-86E6-222B9973AEFC}" type="sibTrans" cxnId="{B1F4F597-229C-47A1-A525-3126B08092DD}">
      <dgm:prSet/>
      <dgm:spPr/>
      <dgm:t>
        <a:bodyPr/>
        <a:lstStyle/>
        <a:p>
          <a:endParaRPr lang="en-US"/>
        </a:p>
      </dgm:t>
    </dgm:pt>
    <dgm:pt modelId="{142D91BF-DBBA-4489-8AC1-DBFE41118DB4}">
      <dgm:prSet phldrT="[Text]"/>
      <dgm:spPr/>
      <dgm:t>
        <a:bodyPr/>
        <a:lstStyle/>
        <a:p>
          <a:endParaRPr lang="en-US" dirty="0">
            <a:latin typeface="BBVA Office Light"/>
          </a:endParaRPr>
        </a:p>
      </dgm:t>
    </dgm:pt>
    <dgm:pt modelId="{7F6F4BE8-7438-452D-9ACD-3F3FD8596C90}" type="parTrans" cxnId="{14894C77-BCB9-4ABF-B831-54D4DB33591A}">
      <dgm:prSet/>
      <dgm:spPr/>
      <dgm:t>
        <a:bodyPr/>
        <a:lstStyle/>
        <a:p>
          <a:endParaRPr lang="en-US"/>
        </a:p>
      </dgm:t>
    </dgm:pt>
    <dgm:pt modelId="{47DB4521-9CF9-423C-A728-A18D17F2296F}" type="sibTrans" cxnId="{14894C77-BCB9-4ABF-B831-54D4DB33591A}">
      <dgm:prSet/>
      <dgm:spPr/>
      <dgm:t>
        <a:bodyPr/>
        <a:lstStyle/>
        <a:p>
          <a:endParaRPr lang="en-US"/>
        </a:p>
      </dgm:t>
    </dgm:pt>
    <dgm:pt modelId="{121E0D35-80CB-4753-9FA5-ABDB32C7F51D}">
      <dgm:prSet phldrT="[Text]"/>
      <dgm:spPr/>
      <dgm:t>
        <a:bodyPr/>
        <a:lstStyle/>
        <a:p>
          <a:r>
            <a:rPr lang="en-US" dirty="0">
              <a:latin typeface="BBVA Office Light"/>
            </a:rPr>
            <a:t>Require ID of  no more than 4 persons, if no person meets 25%, then none need to be identified.</a:t>
          </a:r>
        </a:p>
      </dgm:t>
    </dgm:pt>
    <dgm:pt modelId="{12F6A22D-6A82-40F2-B75A-A8F88C3D6556}" type="parTrans" cxnId="{CED1AB8C-D60B-4717-BBA3-CED22DA99075}">
      <dgm:prSet/>
      <dgm:spPr/>
      <dgm:t>
        <a:bodyPr/>
        <a:lstStyle/>
        <a:p>
          <a:endParaRPr lang="en-US"/>
        </a:p>
      </dgm:t>
    </dgm:pt>
    <dgm:pt modelId="{4E090DF6-2563-4796-A25E-B31869474472}" type="sibTrans" cxnId="{CED1AB8C-D60B-4717-BBA3-CED22DA99075}">
      <dgm:prSet/>
      <dgm:spPr/>
      <dgm:t>
        <a:bodyPr/>
        <a:lstStyle/>
        <a:p>
          <a:endParaRPr lang="en-US"/>
        </a:p>
      </dgm:t>
    </dgm:pt>
    <dgm:pt modelId="{DB9EE28D-A4CE-4DF4-B646-B6EA6F2660FB}">
      <dgm:prSet phldrT="[Text]"/>
      <dgm:spPr/>
      <dgm:t>
        <a:bodyPr/>
        <a:lstStyle/>
        <a:p>
          <a:r>
            <a:rPr lang="en-US" dirty="0">
              <a:latin typeface="BBVA Office Light"/>
            </a:rPr>
            <a:t>In some cases a person may satisfy both the ownership and control prong.</a:t>
          </a:r>
        </a:p>
      </dgm:t>
    </dgm:pt>
    <dgm:pt modelId="{EC563397-9491-4CA5-86AC-6CFDE22AB9DE}" type="parTrans" cxnId="{27E8111B-E557-447A-869C-F9AF3811DAF1}">
      <dgm:prSet/>
      <dgm:spPr/>
      <dgm:t>
        <a:bodyPr/>
        <a:lstStyle/>
        <a:p>
          <a:endParaRPr lang="en-US"/>
        </a:p>
      </dgm:t>
    </dgm:pt>
    <dgm:pt modelId="{30144D98-141C-4E73-940B-39DB77C68F23}" type="sibTrans" cxnId="{27E8111B-E557-447A-869C-F9AF3811DAF1}">
      <dgm:prSet/>
      <dgm:spPr/>
      <dgm:t>
        <a:bodyPr/>
        <a:lstStyle/>
        <a:p>
          <a:endParaRPr lang="en-US"/>
        </a:p>
      </dgm:t>
    </dgm:pt>
    <dgm:pt modelId="{702AC748-2F17-49E1-83E8-EC25990B6E6B}">
      <dgm:prSet phldrT="[Text]" custT="1"/>
      <dgm:spPr/>
      <dgm:t>
        <a:bodyPr/>
        <a:lstStyle/>
        <a:p>
          <a:pPr algn="l"/>
          <a:endParaRPr lang="en-US" sz="1400" b="0" dirty="0">
            <a:latin typeface="BBVA Office Light"/>
          </a:endParaRPr>
        </a:p>
      </dgm:t>
    </dgm:pt>
    <dgm:pt modelId="{41DA2054-EC5E-4B74-B0F7-B31A8CACAE35}" type="parTrans" cxnId="{C9531E95-C243-454B-8D14-6864A31677B4}">
      <dgm:prSet/>
      <dgm:spPr/>
      <dgm:t>
        <a:bodyPr/>
        <a:lstStyle/>
        <a:p>
          <a:endParaRPr lang="en-US"/>
        </a:p>
      </dgm:t>
    </dgm:pt>
    <dgm:pt modelId="{67FACEB9-46E3-4C55-9FBF-94A6D1C73C59}" type="sibTrans" cxnId="{C9531E95-C243-454B-8D14-6864A31677B4}">
      <dgm:prSet/>
      <dgm:spPr/>
      <dgm:t>
        <a:bodyPr/>
        <a:lstStyle/>
        <a:p>
          <a:endParaRPr lang="en-US"/>
        </a:p>
      </dgm:t>
    </dgm:pt>
    <dgm:pt modelId="{EBAB3420-AB2C-4CE1-95A5-BBD673B2F8BF}" type="pres">
      <dgm:prSet presAssocID="{DA3F43E8-55AB-42BF-84B2-A91E7A079072}" presName="Name0" presStyleCnt="0">
        <dgm:presLayoutVars>
          <dgm:dir/>
          <dgm:animLvl val="lvl"/>
          <dgm:resizeHandles val="exact"/>
        </dgm:presLayoutVars>
      </dgm:prSet>
      <dgm:spPr/>
    </dgm:pt>
    <dgm:pt modelId="{527C243C-F1F1-4FE2-A75A-EAAED9E5E0C5}" type="pres">
      <dgm:prSet presAssocID="{FF21DBCC-AAD0-40D0-800F-BA7646BDE3E6}" presName="composite" presStyleCnt="0"/>
      <dgm:spPr/>
    </dgm:pt>
    <dgm:pt modelId="{9CC54323-581F-4A8A-927E-442225F25B96}" type="pres">
      <dgm:prSet presAssocID="{FF21DBCC-AAD0-40D0-800F-BA7646BDE3E6}" presName="parTx" presStyleLbl="alignNode1" presStyleIdx="0" presStyleCnt="3">
        <dgm:presLayoutVars>
          <dgm:chMax val="0"/>
          <dgm:chPref val="0"/>
          <dgm:bulletEnabled val="1"/>
        </dgm:presLayoutVars>
      </dgm:prSet>
      <dgm:spPr/>
    </dgm:pt>
    <dgm:pt modelId="{826A5221-C63E-4542-BDEA-2483601FAA58}" type="pres">
      <dgm:prSet presAssocID="{FF21DBCC-AAD0-40D0-800F-BA7646BDE3E6}" presName="desTx" presStyleLbl="alignAccFollowNode1" presStyleIdx="0" presStyleCnt="3">
        <dgm:presLayoutVars>
          <dgm:bulletEnabled val="1"/>
        </dgm:presLayoutVars>
      </dgm:prSet>
      <dgm:spPr/>
    </dgm:pt>
    <dgm:pt modelId="{42013252-6679-436C-B6D1-FF156DAB3A87}" type="pres">
      <dgm:prSet presAssocID="{3E9210FF-D90E-413E-A833-6D14EAF66791}" presName="space" presStyleCnt="0"/>
      <dgm:spPr/>
    </dgm:pt>
    <dgm:pt modelId="{D78C8BBA-1A61-416F-ABBA-99185B9035DC}" type="pres">
      <dgm:prSet presAssocID="{838492AD-21D7-4FB2-BA95-ED016AB62B94}" presName="composite" presStyleCnt="0"/>
      <dgm:spPr/>
    </dgm:pt>
    <dgm:pt modelId="{384DA0E9-3B7E-465D-8219-A41A4CF7AD8D}" type="pres">
      <dgm:prSet presAssocID="{838492AD-21D7-4FB2-BA95-ED016AB62B94}" presName="parTx" presStyleLbl="alignNode1" presStyleIdx="1" presStyleCnt="3" custScaleX="99902" custScaleY="98275">
        <dgm:presLayoutVars>
          <dgm:chMax val="0"/>
          <dgm:chPref val="0"/>
          <dgm:bulletEnabled val="1"/>
        </dgm:presLayoutVars>
      </dgm:prSet>
      <dgm:spPr/>
    </dgm:pt>
    <dgm:pt modelId="{7FDEC046-1498-4957-B2B9-FF149152560E}" type="pres">
      <dgm:prSet presAssocID="{838492AD-21D7-4FB2-BA95-ED016AB62B94}" presName="desTx" presStyleLbl="alignAccFollowNode1" presStyleIdx="1" presStyleCnt="3">
        <dgm:presLayoutVars>
          <dgm:bulletEnabled val="1"/>
        </dgm:presLayoutVars>
      </dgm:prSet>
      <dgm:spPr/>
    </dgm:pt>
    <dgm:pt modelId="{777BFDC3-E31A-40BF-B0D8-23492A267126}" type="pres">
      <dgm:prSet presAssocID="{381141DA-F8A2-461A-956C-6DCFE4D2E053}" presName="space" presStyleCnt="0"/>
      <dgm:spPr/>
    </dgm:pt>
    <dgm:pt modelId="{9D5A828B-C38C-4A21-9734-F0B4418074CD}" type="pres">
      <dgm:prSet presAssocID="{19188C01-5705-4428-B0CC-F3390C0CE452}" presName="composite" presStyleCnt="0"/>
      <dgm:spPr/>
    </dgm:pt>
    <dgm:pt modelId="{F6B02862-73DA-4382-9809-8447AEBB1C82}" type="pres">
      <dgm:prSet presAssocID="{19188C01-5705-4428-B0CC-F3390C0CE452}" presName="parTx" presStyleLbl="alignNode1" presStyleIdx="2" presStyleCnt="3">
        <dgm:presLayoutVars>
          <dgm:chMax val="0"/>
          <dgm:chPref val="0"/>
          <dgm:bulletEnabled val="1"/>
        </dgm:presLayoutVars>
      </dgm:prSet>
      <dgm:spPr/>
    </dgm:pt>
    <dgm:pt modelId="{D90C81F6-8897-4605-B10D-06BFAC0B1DF9}" type="pres">
      <dgm:prSet presAssocID="{19188C01-5705-4428-B0CC-F3390C0CE452}" presName="desTx" presStyleLbl="alignAccFollowNode1" presStyleIdx="2" presStyleCnt="3">
        <dgm:presLayoutVars>
          <dgm:bulletEnabled val="1"/>
        </dgm:presLayoutVars>
      </dgm:prSet>
      <dgm:spPr/>
    </dgm:pt>
  </dgm:ptLst>
  <dgm:cxnLst>
    <dgm:cxn modelId="{B7DF8718-D1DE-40B6-9315-8059429F71A3}" type="presOf" srcId="{C253DCA4-04C8-4157-94EE-C04ED00C3545}" destId="{7FDEC046-1498-4957-B2B9-FF149152560E}" srcOrd="0" destOrd="2" presId="urn:microsoft.com/office/officeart/2005/8/layout/hList1"/>
    <dgm:cxn modelId="{EA3354CB-2709-4D33-8C75-FC463AC19F14}" type="presOf" srcId="{6E73C959-3026-40DE-962C-B0E9F3FBDF3D}" destId="{7FDEC046-1498-4957-B2B9-FF149152560E}" srcOrd="0" destOrd="0" presId="urn:microsoft.com/office/officeart/2005/8/layout/hList1"/>
    <dgm:cxn modelId="{E19B0578-C996-4DC8-BEEE-5675C2A1C39C}" type="presOf" srcId="{477223E3-9B7E-48E2-BCB4-91CF0BCC6D43}" destId="{7FDEC046-1498-4957-B2B9-FF149152560E}" srcOrd="0" destOrd="3" presId="urn:microsoft.com/office/officeart/2005/8/layout/hList1"/>
    <dgm:cxn modelId="{F983EF67-8FC3-452F-8E60-F6DBFC4DAFAF}" srcId="{FF21DBCC-AAD0-40D0-800F-BA7646BDE3E6}" destId="{E5FFBCE4-5244-48EA-9847-03AA6B0CC845}" srcOrd="4" destOrd="0" parTransId="{4164612C-A34A-4DC1-ADE9-B57B1E956DCD}" sibTransId="{8626BED3-2087-4D0A-A036-1F769433D6D1}"/>
    <dgm:cxn modelId="{875729EF-3359-4BD0-9968-45A9759861B9}" srcId="{19188C01-5705-4428-B0CC-F3390C0CE452}" destId="{CBD8F298-0C7D-4CAF-95C8-CCA697CD1A62}" srcOrd="1" destOrd="0" parTransId="{033240AD-017E-4DEE-8DA0-4A63B76B80BE}" sibTransId="{63C4452F-1581-4FB4-A87D-626D386CF0BD}"/>
    <dgm:cxn modelId="{F90ADC95-3229-42EF-89E3-39DD6197269C}" type="presOf" srcId="{4A9CA0A6-7A86-4CC6-828B-7D739DF70418}" destId="{826A5221-C63E-4542-BDEA-2483601FAA58}" srcOrd="0" destOrd="0" presId="urn:microsoft.com/office/officeart/2005/8/layout/hList1"/>
    <dgm:cxn modelId="{1BDA851D-6823-419E-B456-3F418EF6600A}" type="presOf" srcId="{FF21DBCC-AAD0-40D0-800F-BA7646BDE3E6}" destId="{9CC54323-581F-4A8A-927E-442225F25B96}" srcOrd="0" destOrd="0" presId="urn:microsoft.com/office/officeart/2005/8/layout/hList1"/>
    <dgm:cxn modelId="{AD42D09A-64FE-48DB-B13F-941AAE396589}" type="presOf" srcId="{9BE16481-5D95-4DA9-8AA8-0D279C09099E}" destId="{D90C81F6-8897-4605-B10D-06BFAC0B1DF9}" srcOrd="0" destOrd="3" presId="urn:microsoft.com/office/officeart/2005/8/layout/hList1"/>
    <dgm:cxn modelId="{5664383E-EE9C-4E58-990A-34F71DC1562B}" srcId="{838492AD-21D7-4FB2-BA95-ED016AB62B94}" destId="{477223E3-9B7E-48E2-BCB4-91CF0BCC6D43}" srcOrd="3" destOrd="0" parTransId="{27D07222-4AFC-4B5C-88FF-DC0E22A12331}" sibTransId="{0161D87C-6741-47F7-80F7-A6925E5D7DFA}"/>
    <dgm:cxn modelId="{382B4D0A-E76E-41D5-8866-0851A99CC58F}" type="presOf" srcId="{19188C01-5705-4428-B0CC-F3390C0CE452}" destId="{F6B02862-73DA-4382-9809-8447AEBB1C82}" srcOrd="0" destOrd="0" presId="urn:microsoft.com/office/officeart/2005/8/layout/hList1"/>
    <dgm:cxn modelId="{27E8111B-E557-447A-869C-F9AF3811DAF1}" srcId="{19188C01-5705-4428-B0CC-F3390C0CE452}" destId="{DB9EE28D-A4CE-4DF4-B646-B6EA6F2660FB}" srcOrd="2" destOrd="0" parTransId="{EC563397-9491-4CA5-86AC-6CFDE22AB9DE}" sibTransId="{30144D98-141C-4E73-940B-39DB77C68F23}"/>
    <dgm:cxn modelId="{63652082-21C1-4235-9FFF-98D36343F18C}" srcId="{838492AD-21D7-4FB2-BA95-ED016AB62B94}" destId="{6E73C959-3026-40DE-962C-B0E9F3FBDF3D}" srcOrd="0" destOrd="0" parTransId="{8D724680-DC91-48B3-8FEA-F46D0C5613D8}" sibTransId="{82E4FD9F-0543-47B0-B700-87683879A335}"/>
    <dgm:cxn modelId="{2A3B2936-C2F6-464E-B72F-8D0633CC956F}" srcId="{DA3F43E8-55AB-42BF-84B2-A91E7A079072}" destId="{19188C01-5705-4428-B0CC-F3390C0CE452}" srcOrd="2" destOrd="0" parTransId="{3E23F6CB-F99A-46DA-9AD4-1D95C5FFF57E}" sibTransId="{880BCA14-5BC8-485C-9DCC-44ED9F592633}"/>
    <dgm:cxn modelId="{8AFB49CA-E835-4242-B5F6-DF723EDE14B4}" type="presOf" srcId="{142D91BF-DBBA-4489-8AC1-DBFE41118DB4}" destId="{D90C81F6-8897-4605-B10D-06BFAC0B1DF9}" srcOrd="0" destOrd="4" presId="urn:microsoft.com/office/officeart/2005/8/layout/hList1"/>
    <dgm:cxn modelId="{4B062F65-A849-4CDD-9F99-8C209DC3749C}" srcId="{FF21DBCC-AAD0-40D0-800F-BA7646BDE3E6}" destId="{4A9CA0A6-7A86-4CC6-828B-7D739DF70418}" srcOrd="0" destOrd="0" parTransId="{97891D45-2237-4705-87C0-7617A34D36C5}" sibTransId="{BDDD18D7-CB82-4DD2-8910-4B4BCF347972}"/>
    <dgm:cxn modelId="{B1F4F597-229C-47A1-A525-3126B08092DD}" srcId="{FF21DBCC-AAD0-40D0-800F-BA7646BDE3E6}" destId="{0E2CFE0E-86D7-4410-B8E4-1D76B409145E}" srcOrd="1" destOrd="0" parTransId="{5553C407-17B8-4BF2-9281-E7CC05A90A86}" sibTransId="{2880645B-06B3-4FF3-86E6-222B9973AEFC}"/>
    <dgm:cxn modelId="{4A24D992-BE33-4D6F-87D5-CFC623EE47CC}" srcId="{838492AD-21D7-4FB2-BA95-ED016AB62B94}" destId="{C253DCA4-04C8-4157-94EE-C04ED00C3545}" srcOrd="2" destOrd="0" parTransId="{236120A0-21C2-4A9A-B63B-7C3AA856389F}" sibTransId="{31147C28-B4F4-40A6-AF22-E77D9986E648}"/>
    <dgm:cxn modelId="{E0BC5A02-32F6-49E9-8FA9-78EC3D304D4C}" srcId="{DA3F43E8-55AB-42BF-84B2-A91E7A079072}" destId="{838492AD-21D7-4FB2-BA95-ED016AB62B94}" srcOrd="1" destOrd="0" parTransId="{E9922CBE-175B-4E74-B99F-407CD90C4573}" sibTransId="{381141DA-F8A2-461A-956C-6DCFE4D2E053}"/>
    <dgm:cxn modelId="{5F34512D-92F9-4F50-AC60-4255332B7374}" type="presOf" srcId="{0E2CFE0E-86D7-4410-B8E4-1D76B409145E}" destId="{826A5221-C63E-4542-BDEA-2483601FAA58}" srcOrd="0" destOrd="1" presId="urn:microsoft.com/office/officeart/2005/8/layout/hList1"/>
    <dgm:cxn modelId="{6831CE32-5E24-40E5-BA76-B89086F8D170}" type="presOf" srcId="{DA3F43E8-55AB-42BF-84B2-A91E7A079072}" destId="{EBAB3420-AB2C-4CE1-95A5-BBD673B2F8BF}" srcOrd="0" destOrd="0" presId="urn:microsoft.com/office/officeart/2005/8/layout/hList1"/>
    <dgm:cxn modelId="{BB247E8A-11DE-4761-9190-9FAD3D6F3580}" type="presOf" srcId="{9C218C01-71BB-457E-92FC-72B3CC2CABD0}" destId="{D90C81F6-8897-4605-B10D-06BFAC0B1DF9}" srcOrd="0" destOrd="0" presId="urn:microsoft.com/office/officeart/2005/8/layout/hList1"/>
    <dgm:cxn modelId="{EF826EE4-AC61-4ECC-9560-593B30BDC77D}" type="presOf" srcId="{E5FFBCE4-5244-48EA-9847-03AA6B0CC845}" destId="{826A5221-C63E-4542-BDEA-2483601FAA58}" srcOrd="0" destOrd="4" presId="urn:microsoft.com/office/officeart/2005/8/layout/hList1"/>
    <dgm:cxn modelId="{574DB52D-8E7A-41BC-BF89-98E0B1421078}" type="presOf" srcId="{702AC748-2F17-49E1-83E8-EC25990B6E6B}" destId="{826A5221-C63E-4542-BDEA-2483601FAA58}" srcOrd="0" destOrd="3" presId="urn:microsoft.com/office/officeart/2005/8/layout/hList1"/>
    <dgm:cxn modelId="{65CB89B6-3F51-4815-8962-1142C67D9407}" srcId="{19188C01-5705-4428-B0CC-F3390C0CE452}" destId="{9C218C01-71BB-457E-92FC-72B3CC2CABD0}" srcOrd="0" destOrd="0" parTransId="{7929E60B-174D-41AF-98A2-87B06E1C3155}" sibTransId="{947B593C-3ECD-4CB2-AFA5-B11FA961C2DE}"/>
    <dgm:cxn modelId="{5E11455F-180A-4AD9-8C22-3F856D07A886}" type="presOf" srcId="{DB9EE28D-A4CE-4DF4-B646-B6EA6F2660FB}" destId="{D90C81F6-8897-4605-B10D-06BFAC0B1DF9}" srcOrd="0" destOrd="2" presId="urn:microsoft.com/office/officeart/2005/8/layout/hList1"/>
    <dgm:cxn modelId="{CED1AB8C-D60B-4717-BBA3-CED22DA99075}" srcId="{838492AD-21D7-4FB2-BA95-ED016AB62B94}" destId="{121E0D35-80CB-4753-9FA5-ABDB32C7F51D}" srcOrd="1" destOrd="0" parTransId="{12F6A22D-6A82-40F2-B75A-A8F88C3D6556}" sibTransId="{4E090DF6-2563-4796-A25E-B31869474472}"/>
    <dgm:cxn modelId="{59199EE6-3785-4AA0-BD45-A28416122EF0}" srcId="{DA3F43E8-55AB-42BF-84B2-A91E7A079072}" destId="{FF21DBCC-AAD0-40D0-800F-BA7646BDE3E6}" srcOrd="0" destOrd="0" parTransId="{006A26C3-F2EA-4E68-9FA4-63A2BF3218C0}" sibTransId="{3E9210FF-D90E-413E-A833-6D14EAF66791}"/>
    <dgm:cxn modelId="{08C729CF-D104-4F0B-BF0D-6035FDA76B65}" type="presOf" srcId="{121E0D35-80CB-4753-9FA5-ABDB32C7F51D}" destId="{7FDEC046-1498-4957-B2B9-FF149152560E}" srcOrd="0" destOrd="1" presId="urn:microsoft.com/office/officeart/2005/8/layout/hList1"/>
    <dgm:cxn modelId="{5CD3AABF-42AE-4B08-8ED6-155A6B04EEA2}" srcId="{FF21DBCC-AAD0-40D0-800F-BA7646BDE3E6}" destId="{C17C80AA-836D-4D82-A206-16B2662A51DB}" srcOrd="2" destOrd="0" parTransId="{20ECA334-785C-4D74-AB6F-3539114C2ED6}" sibTransId="{A0915E57-8BE1-40CC-9362-FA95AFF8A302}"/>
    <dgm:cxn modelId="{4C73FC0D-704D-43C8-AF4B-E0D273020AA2}" srcId="{19188C01-5705-4428-B0CC-F3390C0CE452}" destId="{9BE16481-5D95-4DA9-8AA8-0D279C09099E}" srcOrd="3" destOrd="0" parTransId="{E6C83EC3-91E4-4C70-86C6-45A7AC9C5589}" sibTransId="{A8D1D830-CCBB-43FC-899D-CFE814D35866}"/>
    <dgm:cxn modelId="{ACAFFB41-6D1C-4994-A334-E5CD26B49DE7}" type="presOf" srcId="{C17C80AA-836D-4D82-A206-16B2662A51DB}" destId="{826A5221-C63E-4542-BDEA-2483601FAA58}" srcOrd="0" destOrd="2" presId="urn:microsoft.com/office/officeart/2005/8/layout/hList1"/>
    <dgm:cxn modelId="{14894C77-BCB9-4ABF-B831-54D4DB33591A}" srcId="{19188C01-5705-4428-B0CC-F3390C0CE452}" destId="{142D91BF-DBBA-4489-8AC1-DBFE41118DB4}" srcOrd="4" destOrd="0" parTransId="{7F6F4BE8-7438-452D-9ACD-3F3FD8596C90}" sibTransId="{47DB4521-9CF9-423C-A728-A18D17F2296F}"/>
    <dgm:cxn modelId="{9E07AD7C-4395-4F64-A1B9-00026D5A48B6}" type="presOf" srcId="{838492AD-21D7-4FB2-BA95-ED016AB62B94}" destId="{384DA0E9-3B7E-465D-8219-A41A4CF7AD8D}" srcOrd="0" destOrd="0" presId="urn:microsoft.com/office/officeart/2005/8/layout/hList1"/>
    <dgm:cxn modelId="{3160E28A-B389-41DD-891F-F3C5B064CF3A}" type="presOf" srcId="{CBD8F298-0C7D-4CAF-95C8-CCA697CD1A62}" destId="{D90C81F6-8897-4605-B10D-06BFAC0B1DF9}" srcOrd="0" destOrd="1" presId="urn:microsoft.com/office/officeart/2005/8/layout/hList1"/>
    <dgm:cxn modelId="{C9531E95-C243-454B-8D14-6864A31677B4}" srcId="{FF21DBCC-AAD0-40D0-800F-BA7646BDE3E6}" destId="{702AC748-2F17-49E1-83E8-EC25990B6E6B}" srcOrd="3" destOrd="0" parTransId="{41DA2054-EC5E-4B74-B0F7-B31A8CACAE35}" sibTransId="{67FACEB9-46E3-4C55-9FBF-94A6D1C73C59}"/>
    <dgm:cxn modelId="{CFE868D7-1549-40FC-93D5-37BA58ABF86D}" type="presParOf" srcId="{EBAB3420-AB2C-4CE1-95A5-BBD673B2F8BF}" destId="{527C243C-F1F1-4FE2-A75A-EAAED9E5E0C5}" srcOrd="0" destOrd="0" presId="urn:microsoft.com/office/officeart/2005/8/layout/hList1"/>
    <dgm:cxn modelId="{7655FA30-258B-4FBE-A8D7-569CE36AD12C}" type="presParOf" srcId="{527C243C-F1F1-4FE2-A75A-EAAED9E5E0C5}" destId="{9CC54323-581F-4A8A-927E-442225F25B96}" srcOrd="0" destOrd="0" presId="urn:microsoft.com/office/officeart/2005/8/layout/hList1"/>
    <dgm:cxn modelId="{6FBDC1EA-295E-4798-A1F8-4F6EB6FE7931}" type="presParOf" srcId="{527C243C-F1F1-4FE2-A75A-EAAED9E5E0C5}" destId="{826A5221-C63E-4542-BDEA-2483601FAA58}" srcOrd="1" destOrd="0" presId="urn:microsoft.com/office/officeart/2005/8/layout/hList1"/>
    <dgm:cxn modelId="{78C66B4D-8374-45CB-A6DC-8AB5C44F47E7}" type="presParOf" srcId="{EBAB3420-AB2C-4CE1-95A5-BBD673B2F8BF}" destId="{42013252-6679-436C-B6D1-FF156DAB3A87}" srcOrd="1" destOrd="0" presId="urn:microsoft.com/office/officeart/2005/8/layout/hList1"/>
    <dgm:cxn modelId="{D328F0DA-65D7-455D-9569-FD2BEE759460}" type="presParOf" srcId="{EBAB3420-AB2C-4CE1-95A5-BBD673B2F8BF}" destId="{D78C8BBA-1A61-416F-ABBA-99185B9035DC}" srcOrd="2" destOrd="0" presId="urn:microsoft.com/office/officeart/2005/8/layout/hList1"/>
    <dgm:cxn modelId="{4FB0ED3B-273E-429C-88A6-C66D53AE64E7}" type="presParOf" srcId="{D78C8BBA-1A61-416F-ABBA-99185B9035DC}" destId="{384DA0E9-3B7E-465D-8219-A41A4CF7AD8D}" srcOrd="0" destOrd="0" presId="urn:microsoft.com/office/officeart/2005/8/layout/hList1"/>
    <dgm:cxn modelId="{255791F2-F011-49FE-B983-9FEFB779A40E}" type="presParOf" srcId="{D78C8BBA-1A61-416F-ABBA-99185B9035DC}" destId="{7FDEC046-1498-4957-B2B9-FF149152560E}" srcOrd="1" destOrd="0" presId="urn:microsoft.com/office/officeart/2005/8/layout/hList1"/>
    <dgm:cxn modelId="{43B845C2-4E9C-48E4-8756-05383DF13F0F}" type="presParOf" srcId="{EBAB3420-AB2C-4CE1-95A5-BBD673B2F8BF}" destId="{777BFDC3-E31A-40BF-B0D8-23492A267126}" srcOrd="3" destOrd="0" presId="urn:microsoft.com/office/officeart/2005/8/layout/hList1"/>
    <dgm:cxn modelId="{3275935A-E599-41F1-8D9C-9AA090E22911}" type="presParOf" srcId="{EBAB3420-AB2C-4CE1-95A5-BBD673B2F8BF}" destId="{9D5A828B-C38C-4A21-9734-F0B4418074CD}" srcOrd="4" destOrd="0" presId="urn:microsoft.com/office/officeart/2005/8/layout/hList1"/>
    <dgm:cxn modelId="{701DDBF6-2E76-4BB2-BD73-978E21E652D7}" type="presParOf" srcId="{9D5A828B-C38C-4A21-9734-F0B4418074CD}" destId="{F6B02862-73DA-4382-9809-8447AEBB1C82}" srcOrd="0" destOrd="0" presId="urn:microsoft.com/office/officeart/2005/8/layout/hList1"/>
    <dgm:cxn modelId="{4D1D273F-4BBB-4F00-BE4A-ECBEB78C61BE}" type="presParOf" srcId="{9D5A828B-C38C-4A21-9734-F0B4418074CD}" destId="{D90C81F6-8897-4605-B10D-06BFAC0B1DF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9E4195-3A9E-4547-952B-8F327E9A5CB6}"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2E23D351-7811-4883-BDE1-355A93390B38}">
      <dgm:prSet phldrT="[Text]"/>
      <dgm:spPr/>
      <dgm:t>
        <a:bodyPr/>
        <a:lstStyle/>
        <a:p>
          <a:r>
            <a:rPr lang="en-US" dirty="0"/>
            <a:t>Track 1</a:t>
          </a:r>
        </a:p>
      </dgm:t>
    </dgm:pt>
    <dgm:pt modelId="{8E4D9BCF-C073-40D8-99D7-917E456EA65B}" type="parTrans" cxnId="{48D29FA3-C178-4DF5-A61A-19854FC4C9B6}">
      <dgm:prSet/>
      <dgm:spPr/>
      <dgm:t>
        <a:bodyPr/>
        <a:lstStyle/>
        <a:p>
          <a:endParaRPr lang="en-US"/>
        </a:p>
      </dgm:t>
    </dgm:pt>
    <dgm:pt modelId="{C4B02444-60E6-473B-B3F0-E1620234A483}" type="sibTrans" cxnId="{48D29FA3-C178-4DF5-A61A-19854FC4C9B6}">
      <dgm:prSet/>
      <dgm:spPr/>
      <dgm:t>
        <a:bodyPr/>
        <a:lstStyle/>
        <a:p>
          <a:endParaRPr lang="en-US"/>
        </a:p>
      </dgm:t>
    </dgm:pt>
    <dgm:pt modelId="{CE3CB2F4-C64A-4284-92B1-522783A0B6A8}">
      <dgm:prSet phldrT="[Text]"/>
      <dgm:spPr/>
      <dgm:t>
        <a:bodyPr/>
        <a:lstStyle/>
        <a:p>
          <a:r>
            <a:rPr lang="en-US" dirty="0"/>
            <a:t>Meet new CDD requirements (2 Phases)</a:t>
          </a:r>
        </a:p>
      </dgm:t>
    </dgm:pt>
    <dgm:pt modelId="{03954B66-7ED3-4291-9659-70686978EC47}" type="parTrans" cxnId="{A2109B06-78AD-426F-8BCE-550FBC02AA09}">
      <dgm:prSet/>
      <dgm:spPr/>
      <dgm:t>
        <a:bodyPr/>
        <a:lstStyle/>
        <a:p>
          <a:endParaRPr lang="en-US"/>
        </a:p>
      </dgm:t>
    </dgm:pt>
    <dgm:pt modelId="{631372E1-3623-4CE6-9E77-EF9733AABA5C}" type="sibTrans" cxnId="{A2109B06-78AD-426F-8BCE-550FBC02AA09}">
      <dgm:prSet/>
      <dgm:spPr/>
      <dgm:t>
        <a:bodyPr/>
        <a:lstStyle/>
        <a:p>
          <a:endParaRPr lang="en-US"/>
        </a:p>
      </dgm:t>
    </dgm:pt>
    <dgm:pt modelId="{189DE47C-0395-4634-9207-F9904C834C96}">
      <dgm:prSet phldrT="[Text]"/>
      <dgm:spPr/>
      <dgm:t>
        <a:bodyPr/>
        <a:lstStyle/>
        <a:p>
          <a:r>
            <a:rPr lang="en-US" dirty="0"/>
            <a:t>Update core system of record fields to capture additional customer data</a:t>
          </a:r>
        </a:p>
      </dgm:t>
    </dgm:pt>
    <dgm:pt modelId="{9C2E160D-F5CC-41F9-BB47-114A0F4DBB3A}" type="parTrans" cxnId="{2606ADAC-88BD-450E-8038-E98B5E57D701}">
      <dgm:prSet/>
      <dgm:spPr/>
      <dgm:t>
        <a:bodyPr/>
        <a:lstStyle/>
        <a:p>
          <a:endParaRPr lang="en-US"/>
        </a:p>
      </dgm:t>
    </dgm:pt>
    <dgm:pt modelId="{810B5DF5-A8D5-4AA8-9FE6-AE4AD5F0D982}" type="sibTrans" cxnId="{2606ADAC-88BD-450E-8038-E98B5E57D701}">
      <dgm:prSet/>
      <dgm:spPr/>
      <dgm:t>
        <a:bodyPr/>
        <a:lstStyle/>
        <a:p>
          <a:endParaRPr lang="en-US"/>
        </a:p>
      </dgm:t>
    </dgm:pt>
    <dgm:pt modelId="{B608C4D6-4ED4-4141-A70C-90E389655D70}">
      <dgm:prSet phldrT="[Text]"/>
      <dgm:spPr/>
      <dgm:t>
        <a:bodyPr/>
        <a:lstStyle/>
        <a:p>
          <a:r>
            <a:rPr lang="en-US" dirty="0"/>
            <a:t>Track 2</a:t>
          </a:r>
        </a:p>
      </dgm:t>
    </dgm:pt>
    <dgm:pt modelId="{F377B5D9-ACCE-42F1-9D34-6025FF3A2B8D}" type="parTrans" cxnId="{1C42E13B-B163-4262-A8D2-0B964A7EFC28}">
      <dgm:prSet/>
      <dgm:spPr/>
      <dgm:t>
        <a:bodyPr/>
        <a:lstStyle/>
        <a:p>
          <a:endParaRPr lang="en-US"/>
        </a:p>
      </dgm:t>
    </dgm:pt>
    <dgm:pt modelId="{75744353-7E09-4115-83D9-5D40BD34292A}" type="sibTrans" cxnId="{1C42E13B-B163-4262-A8D2-0B964A7EFC28}">
      <dgm:prSet/>
      <dgm:spPr/>
      <dgm:t>
        <a:bodyPr/>
        <a:lstStyle/>
        <a:p>
          <a:endParaRPr lang="en-US"/>
        </a:p>
      </dgm:t>
    </dgm:pt>
    <dgm:pt modelId="{0AF32D56-FF1C-4F67-AF9E-60842FFA505D}">
      <dgm:prSet phldrT="[Text]"/>
      <dgm:spPr/>
      <dgm:t>
        <a:bodyPr/>
        <a:lstStyle/>
        <a:p>
          <a:r>
            <a:rPr lang="en-US" dirty="0"/>
            <a:t>Implement Beneficial Ownership identification process</a:t>
          </a:r>
        </a:p>
      </dgm:t>
    </dgm:pt>
    <dgm:pt modelId="{3CBDAE76-9188-4E88-8C7A-FA8236661F80}" type="parTrans" cxnId="{39E34FF0-29A4-4269-B01C-0D0D1293AC72}">
      <dgm:prSet/>
      <dgm:spPr/>
      <dgm:t>
        <a:bodyPr/>
        <a:lstStyle/>
        <a:p>
          <a:endParaRPr lang="en-US"/>
        </a:p>
      </dgm:t>
    </dgm:pt>
    <dgm:pt modelId="{495BE415-DC36-4F43-932E-F7A8AEE9519F}" type="sibTrans" cxnId="{39E34FF0-29A4-4269-B01C-0D0D1293AC72}">
      <dgm:prSet/>
      <dgm:spPr/>
      <dgm:t>
        <a:bodyPr/>
        <a:lstStyle/>
        <a:p>
          <a:endParaRPr lang="en-US"/>
        </a:p>
      </dgm:t>
    </dgm:pt>
    <dgm:pt modelId="{1185464E-B830-4C86-8119-A5961A5C19A5}">
      <dgm:prSet phldrT="[Text]"/>
      <dgm:spPr/>
      <dgm:t>
        <a:bodyPr/>
        <a:lstStyle/>
        <a:p>
          <a:r>
            <a:rPr lang="en-US" dirty="0"/>
            <a:t>Update account disclosures regarding obtaining CDD and 25% B/O</a:t>
          </a:r>
        </a:p>
      </dgm:t>
    </dgm:pt>
    <dgm:pt modelId="{45A60AB8-176C-4203-81B4-324B3CCF9642}" type="parTrans" cxnId="{D6B4E6CF-74AA-44E8-B65B-B990FC7F2CF1}">
      <dgm:prSet/>
      <dgm:spPr/>
      <dgm:t>
        <a:bodyPr/>
        <a:lstStyle/>
        <a:p>
          <a:endParaRPr lang="en-US"/>
        </a:p>
      </dgm:t>
    </dgm:pt>
    <dgm:pt modelId="{8383C64E-6FD0-4025-82AB-BC01633B9213}" type="sibTrans" cxnId="{D6B4E6CF-74AA-44E8-B65B-B990FC7F2CF1}">
      <dgm:prSet/>
      <dgm:spPr/>
      <dgm:t>
        <a:bodyPr/>
        <a:lstStyle/>
        <a:p>
          <a:endParaRPr lang="en-US"/>
        </a:p>
      </dgm:t>
    </dgm:pt>
    <dgm:pt modelId="{DFA51507-9E1B-4F19-B199-02BE0F2CE197}">
      <dgm:prSet phldrT="[Text]"/>
      <dgm:spPr/>
      <dgm:t>
        <a:bodyPr/>
        <a:lstStyle/>
        <a:p>
          <a:r>
            <a:rPr lang="en-US" dirty="0"/>
            <a:t>Track 3</a:t>
          </a:r>
        </a:p>
      </dgm:t>
    </dgm:pt>
    <dgm:pt modelId="{7BB283C0-E07D-4FF5-B820-1002D688C41D}" type="parTrans" cxnId="{FB820953-EADB-4E07-A5CC-2A05DA89D426}">
      <dgm:prSet/>
      <dgm:spPr/>
      <dgm:t>
        <a:bodyPr/>
        <a:lstStyle/>
        <a:p>
          <a:endParaRPr lang="en-US"/>
        </a:p>
      </dgm:t>
    </dgm:pt>
    <dgm:pt modelId="{88C02CA1-C81E-499E-9CFC-E28FB0E6BC4A}" type="sibTrans" cxnId="{FB820953-EADB-4E07-A5CC-2A05DA89D426}">
      <dgm:prSet/>
      <dgm:spPr/>
      <dgm:t>
        <a:bodyPr/>
        <a:lstStyle/>
        <a:p>
          <a:endParaRPr lang="en-US"/>
        </a:p>
      </dgm:t>
    </dgm:pt>
    <dgm:pt modelId="{FC5A7E78-33E4-4D6E-AAD5-3870AA83F25D}">
      <dgm:prSet phldrT="[Text]"/>
      <dgm:spPr/>
      <dgm:t>
        <a:bodyPr/>
        <a:lstStyle/>
        <a:p>
          <a:r>
            <a:rPr lang="en-US" dirty="0"/>
            <a:t>Risk rate each customer for AML controls at acquisition and continuous monitoring</a:t>
          </a:r>
        </a:p>
      </dgm:t>
    </dgm:pt>
    <dgm:pt modelId="{7B5D7493-7166-4A08-B3A6-8ED05164BEB6}" type="parTrans" cxnId="{46E1EB24-FEE4-4261-B71D-5C05023785A7}">
      <dgm:prSet/>
      <dgm:spPr/>
      <dgm:t>
        <a:bodyPr/>
        <a:lstStyle/>
        <a:p>
          <a:endParaRPr lang="en-US"/>
        </a:p>
      </dgm:t>
    </dgm:pt>
    <dgm:pt modelId="{4F1B7245-C124-435D-8436-125ABBDA2F43}" type="sibTrans" cxnId="{46E1EB24-FEE4-4261-B71D-5C05023785A7}">
      <dgm:prSet/>
      <dgm:spPr/>
      <dgm:t>
        <a:bodyPr/>
        <a:lstStyle/>
        <a:p>
          <a:endParaRPr lang="en-US"/>
        </a:p>
      </dgm:t>
    </dgm:pt>
    <dgm:pt modelId="{1EE4430D-2AEA-4740-AD53-BBD58A5874DA}">
      <dgm:prSet phldrT="[Text]"/>
      <dgm:spPr/>
      <dgm:t>
        <a:bodyPr/>
        <a:lstStyle/>
        <a:p>
          <a:r>
            <a:rPr lang="en-US" dirty="0"/>
            <a:t>Implement Global RBA model</a:t>
          </a:r>
        </a:p>
      </dgm:t>
    </dgm:pt>
    <dgm:pt modelId="{F6B142D0-8F0B-4F75-8E28-57144496F6B8}" type="parTrans" cxnId="{5A6ADD9D-4BFC-4AD7-9EB7-A09A63D3D77A}">
      <dgm:prSet/>
      <dgm:spPr/>
      <dgm:t>
        <a:bodyPr/>
        <a:lstStyle/>
        <a:p>
          <a:endParaRPr lang="en-US"/>
        </a:p>
      </dgm:t>
    </dgm:pt>
    <dgm:pt modelId="{BFFE4F2D-6C84-4A8C-9584-5FD8CBBA9BA1}" type="sibTrans" cxnId="{5A6ADD9D-4BFC-4AD7-9EB7-A09A63D3D77A}">
      <dgm:prSet/>
      <dgm:spPr/>
      <dgm:t>
        <a:bodyPr/>
        <a:lstStyle/>
        <a:p>
          <a:endParaRPr lang="en-US"/>
        </a:p>
      </dgm:t>
    </dgm:pt>
    <dgm:pt modelId="{CDECD733-96F0-43C4-87A6-4B118E0A1A9F}">
      <dgm:prSet phldrT="[Text]"/>
      <dgm:spPr/>
      <dgm:t>
        <a:bodyPr/>
        <a:lstStyle/>
        <a:p>
          <a:r>
            <a:rPr lang="en-US" dirty="0"/>
            <a:t>Track 4</a:t>
          </a:r>
        </a:p>
      </dgm:t>
    </dgm:pt>
    <dgm:pt modelId="{CFD381C3-89F8-41BA-B9FA-2E27B891DA2B}" type="parTrans" cxnId="{F63989C5-DFDE-45CC-891C-F295491809D3}">
      <dgm:prSet/>
      <dgm:spPr/>
      <dgm:t>
        <a:bodyPr/>
        <a:lstStyle/>
        <a:p>
          <a:endParaRPr lang="en-US"/>
        </a:p>
      </dgm:t>
    </dgm:pt>
    <dgm:pt modelId="{BB94F2BE-4708-4C07-AE73-85B51E3CA5AC}" type="sibTrans" cxnId="{F63989C5-DFDE-45CC-891C-F295491809D3}">
      <dgm:prSet/>
      <dgm:spPr/>
      <dgm:t>
        <a:bodyPr/>
        <a:lstStyle/>
        <a:p>
          <a:endParaRPr lang="en-US"/>
        </a:p>
      </dgm:t>
    </dgm:pt>
    <dgm:pt modelId="{10EA74DB-C774-4191-ABC1-9200C7A45E01}">
      <dgm:prSet phldrT="[Text]"/>
      <dgm:spPr/>
      <dgm:t>
        <a:bodyPr/>
        <a:lstStyle/>
        <a:p>
          <a:r>
            <a:rPr lang="en-US" dirty="0"/>
            <a:t>Process enhancement for customer on-boarding using case management system risk scoring and case management</a:t>
          </a:r>
        </a:p>
      </dgm:t>
    </dgm:pt>
    <dgm:pt modelId="{73ED3593-14E9-4FB1-88C5-79744FFBDFED}" type="parTrans" cxnId="{D01FD45F-00B9-499D-AC76-80F13D51C017}">
      <dgm:prSet/>
      <dgm:spPr/>
      <dgm:t>
        <a:bodyPr/>
        <a:lstStyle/>
        <a:p>
          <a:endParaRPr lang="en-US"/>
        </a:p>
      </dgm:t>
    </dgm:pt>
    <dgm:pt modelId="{01B73125-3366-4674-9ED4-1C7439484D3E}" type="sibTrans" cxnId="{D01FD45F-00B9-499D-AC76-80F13D51C017}">
      <dgm:prSet/>
      <dgm:spPr/>
      <dgm:t>
        <a:bodyPr/>
        <a:lstStyle/>
        <a:p>
          <a:endParaRPr lang="en-US"/>
        </a:p>
      </dgm:t>
    </dgm:pt>
    <dgm:pt modelId="{8CD47E91-7FE6-4FC2-B75F-22890BA906CF}">
      <dgm:prSet phldrT="[Text]"/>
      <dgm:spPr/>
      <dgm:t>
        <a:bodyPr/>
        <a:lstStyle/>
        <a:p>
          <a:r>
            <a:rPr lang="en-US" dirty="0"/>
            <a:t>Change on-boarding from rules based to risk based approach</a:t>
          </a:r>
        </a:p>
      </dgm:t>
    </dgm:pt>
    <dgm:pt modelId="{394096D5-4D2D-4A39-A632-55C85451E62C}" type="parTrans" cxnId="{AB04C9DE-44A4-4677-B316-A3B5589AF81A}">
      <dgm:prSet/>
      <dgm:spPr/>
      <dgm:t>
        <a:bodyPr/>
        <a:lstStyle/>
        <a:p>
          <a:endParaRPr lang="en-US"/>
        </a:p>
      </dgm:t>
    </dgm:pt>
    <dgm:pt modelId="{A24294B4-69D5-42A0-87AC-8F78D5E02032}" type="sibTrans" cxnId="{AB04C9DE-44A4-4677-B316-A3B5589AF81A}">
      <dgm:prSet/>
      <dgm:spPr/>
      <dgm:t>
        <a:bodyPr/>
        <a:lstStyle/>
        <a:p>
          <a:endParaRPr lang="en-US"/>
        </a:p>
      </dgm:t>
    </dgm:pt>
    <dgm:pt modelId="{07288798-BE3E-44E0-8E00-9D21A0AF03AB}" type="pres">
      <dgm:prSet presAssocID="{069E4195-3A9E-4547-952B-8F327E9A5CB6}" presName="Name0" presStyleCnt="0">
        <dgm:presLayoutVars>
          <dgm:dir/>
          <dgm:animLvl val="lvl"/>
          <dgm:resizeHandles val="exact"/>
        </dgm:presLayoutVars>
      </dgm:prSet>
      <dgm:spPr/>
    </dgm:pt>
    <dgm:pt modelId="{14407325-2790-444B-B003-F7D38541C0F1}" type="pres">
      <dgm:prSet presAssocID="{2E23D351-7811-4883-BDE1-355A93390B38}" presName="composite" presStyleCnt="0"/>
      <dgm:spPr/>
    </dgm:pt>
    <dgm:pt modelId="{AA2A87ED-3678-47B7-B3DB-5BAE20AD92A9}" type="pres">
      <dgm:prSet presAssocID="{2E23D351-7811-4883-BDE1-355A93390B38}" presName="parTx" presStyleLbl="alignNode1" presStyleIdx="0" presStyleCnt="4">
        <dgm:presLayoutVars>
          <dgm:chMax val="0"/>
          <dgm:chPref val="0"/>
          <dgm:bulletEnabled val="1"/>
        </dgm:presLayoutVars>
      </dgm:prSet>
      <dgm:spPr/>
    </dgm:pt>
    <dgm:pt modelId="{70FF9152-AF33-414B-A04B-25705D054085}" type="pres">
      <dgm:prSet presAssocID="{2E23D351-7811-4883-BDE1-355A93390B38}" presName="desTx" presStyleLbl="alignAccFollowNode1" presStyleIdx="0" presStyleCnt="4">
        <dgm:presLayoutVars>
          <dgm:bulletEnabled val="1"/>
        </dgm:presLayoutVars>
      </dgm:prSet>
      <dgm:spPr/>
    </dgm:pt>
    <dgm:pt modelId="{415A06CD-A2C7-41F5-AD08-313BEF2AB537}" type="pres">
      <dgm:prSet presAssocID="{C4B02444-60E6-473B-B3F0-E1620234A483}" presName="space" presStyleCnt="0"/>
      <dgm:spPr/>
    </dgm:pt>
    <dgm:pt modelId="{AC4D428F-2AAD-4DA0-B622-36396E9DB3D1}" type="pres">
      <dgm:prSet presAssocID="{B608C4D6-4ED4-4141-A70C-90E389655D70}" presName="composite" presStyleCnt="0"/>
      <dgm:spPr/>
    </dgm:pt>
    <dgm:pt modelId="{74CE4D16-FB26-48F7-B889-DDC5B8DED5C4}" type="pres">
      <dgm:prSet presAssocID="{B608C4D6-4ED4-4141-A70C-90E389655D70}" presName="parTx" presStyleLbl="alignNode1" presStyleIdx="1" presStyleCnt="4">
        <dgm:presLayoutVars>
          <dgm:chMax val="0"/>
          <dgm:chPref val="0"/>
          <dgm:bulletEnabled val="1"/>
        </dgm:presLayoutVars>
      </dgm:prSet>
      <dgm:spPr/>
    </dgm:pt>
    <dgm:pt modelId="{B8547540-4D33-4ED9-B835-B08EA03E0B93}" type="pres">
      <dgm:prSet presAssocID="{B608C4D6-4ED4-4141-A70C-90E389655D70}" presName="desTx" presStyleLbl="alignAccFollowNode1" presStyleIdx="1" presStyleCnt="4">
        <dgm:presLayoutVars>
          <dgm:bulletEnabled val="1"/>
        </dgm:presLayoutVars>
      </dgm:prSet>
      <dgm:spPr/>
    </dgm:pt>
    <dgm:pt modelId="{E57C8C65-9E84-4B9B-BAC7-797358A09CBC}" type="pres">
      <dgm:prSet presAssocID="{75744353-7E09-4115-83D9-5D40BD34292A}" presName="space" presStyleCnt="0"/>
      <dgm:spPr/>
    </dgm:pt>
    <dgm:pt modelId="{F6B7930B-2415-448E-AD6C-C00040F5A4FC}" type="pres">
      <dgm:prSet presAssocID="{DFA51507-9E1B-4F19-B199-02BE0F2CE197}" presName="composite" presStyleCnt="0"/>
      <dgm:spPr/>
    </dgm:pt>
    <dgm:pt modelId="{02527936-F306-4595-80CD-10E694B580E2}" type="pres">
      <dgm:prSet presAssocID="{DFA51507-9E1B-4F19-B199-02BE0F2CE197}" presName="parTx" presStyleLbl="alignNode1" presStyleIdx="2" presStyleCnt="4">
        <dgm:presLayoutVars>
          <dgm:chMax val="0"/>
          <dgm:chPref val="0"/>
          <dgm:bulletEnabled val="1"/>
        </dgm:presLayoutVars>
      </dgm:prSet>
      <dgm:spPr/>
    </dgm:pt>
    <dgm:pt modelId="{8580EE53-72BC-479D-8FE8-5266225AF594}" type="pres">
      <dgm:prSet presAssocID="{DFA51507-9E1B-4F19-B199-02BE0F2CE197}" presName="desTx" presStyleLbl="alignAccFollowNode1" presStyleIdx="2" presStyleCnt="4">
        <dgm:presLayoutVars>
          <dgm:bulletEnabled val="1"/>
        </dgm:presLayoutVars>
      </dgm:prSet>
      <dgm:spPr/>
    </dgm:pt>
    <dgm:pt modelId="{EEDDC413-8A3C-49AC-AB9A-389B529CEB8B}" type="pres">
      <dgm:prSet presAssocID="{88C02CA1-C81E-499E-9CFC-E28FB0E6BC4A}" presName="space" presStyleCnt="0"/>
      <dgm:spPr/>
    </dgm:pt>
    <dgm:pt modelId="{E37113A2-60E2-463A-A7B4-8E366488B837}" type="pres">
      <dgm:prSet presAssocID="{CDECD733-96F0-43C4-87A6-4B118E0A1A9F}" presName="composite" presStyleCnt="0"/>
      <dgm:spPr/>
    </dgm:pt>
    <dgm:pt modelId="{67EBEACD-B745-4337-8A21-4A7EC36508F9}" type="pres">
      <dgm:prSet presAssocID="{CDECD733-96F0-43C4-87A6-4B118E0A1A9F}" presName="parTx" presStyleLbl="alignNode1" presStyleIdx="3" presStyleCnt="4">
        <dgm:presLayoutVars>
          <dgm:chMax val="0"/>
          <dgm:chPref val="0"/>
          <dgm:bulletEnabled val="1"/>
        </dgm:presLayoutVars>
      </dgm:prSet>
      <dgm:spPr/>
    </dgm:pt>
    <dgm:pt modelId="{BA867B4C-D711-4EEB-A9A4-6B4468E0E6D6}" type="pres">
      <dgm:prSet presAssocID="{CDECD733-96F0-43C4-87A6-4B118E0A1A9F}" presName="desTx" presStyleLbl="alignAccFollowNode1" presStyleIdx="3" presStyleCnt="4">
        <dgm:presLayoutVars>
          <dgm:bulletEnabled val="1"/>
        </dgm:presLayoutVars>
      </dgm:prSet>
      <dgm:spPr/>
    </dgm:pt>
  </dgm:ptLst>
  <dgm:cxnLst>
    <dgm:cxn modelId="{7DBC96A3-DBBF-41ED-87B7-3BBF872786E0}" type="presOf" srcId="{1EE4430D-2AEA-4740-AD53-BBD58A5874DA}" destId="{8580EE53-72BC-479D-8FE8-5266225AF594}" srcOrd="0" destOrd="2" presId="urn:microsoft.com/office/officeart/2005/8/layout/hList1"/>
    <dgm:cxn modelId="{D6B4E6CF-74AA-44E8-B65B-B990FC7F2CF1}" srcId="{B608C4D6-4ED4-4141-A70C-90E389655D70}" destId="{1185464E-B830-4C86-8119-A5961A5C19A5}" srcOrd="1" destOrd="0" parTransId="{45A60AB8-176C-4203-81B4-324B3CCF9642}" sibTransId="{8383C64E-6FD0-4025-82AB-BC01633B9213}"/>
    <dgm:cxn modelId="{99C27B65-7B51-432B-9A91-C4C2F9241D08}" type="presOf" srcId="{1185464E-B830-4C86-8119-A5961A5C19A5}" destId="{B8547540-4D33-4ED9-B835-B08EA03E0B93}" srcOrd="0" destOrd="1" presId="urn:microsoft.com/office/officeart/2005/8/layout/hList1"/>
    <dgm:cxn modelId="{A2109B06-78AD-426F-8BCE-550FBC02AA09}" srcId="{2E23D351-7811-4883-BDE1-355A93390B38}" destId="{CE3CB2F4-C64A-4284-92B1-522783A0B6A8}" srcOrd="0" destOrd="0" parTransId="{03954B66-7ED3-4291-9659-70686978EC47}" sibTransId="{631372E1-3623-4CE6-9E77-EF9733AABA5C}"/>
    <dgm:cxn modelId="{D662654A-CB98-4D27-88C7-26C4C94B0233}" type="presOf" srcId="{B608C4D6-4ED4-4141-A70C-90E389655D70}" destId="{74CE4D16-FB26-48F7-B889-DDC5B8DED5C4}" srcOrd="0" destOrd="0" presId="urn:microsoft.com/office/officeart/2005/8/layout/hList1"/>
    <dgm:cxn modelId="{08624654-22B6-4C8D-A6E2-F8EBAD38F4BC}" type="presOf" srcId="{2E23D351-7811-4883-BDE1-355A93390B38}" destId="{AA2A87ED-3678-47B7-B3DB-5BAE20AD92A9}" srcOrd="0" destOrd="0" presId="urn:microsoft.com/office/officeart/2005/8/layout/hList1"/>
    <dgm:cxn modelId="{AB04C9DE-44A4-4677-B316-A3B5589AF81A}" srcId="{DFA51507-9E1B-4F19-B199-02BE0F2CE197}" destId="{8CD47E91-7FE6-4FC2-B75F-22890BA906CF}" srcOrd="1" destOrd="0" parTransId="{394096D5-4D2D-4A39-A632-55C85451E62C}" sibTransId="{A24294B4-69D5-42A0-87AC-8F78D5E02032}"/>
    <dgm:cxn modelId="{E6F35062-9A0F-4C41-9F82-D76AA2D4EAED}" type="presOf" srcId="{069E4195-3A9E-4547-952B-8F327E9A5CB6}" destId="{07288798-BE3E-44E0-8E00-9D21A0AF03AB}" srcOrd="0" destOrd="0" presId="urn:microsoft.com/office/officeart/2005/8/layout/hList1"/>
    <dgm:cxn modelId="{DD66D884-5592-45F4-8765-1DA8ADECF0EC}" type="presOf" srcId="{FC5A7E78-33E4-4D6E-AAD5-3870AA83F25D}" destId="{8580EE53-72BC-479D-8FE8-5266225AF594}" srcOrd="0" destOrd="0" presId="urn:microsoft.com/office/officeart/2005/8/layout/hList1"/>
    <dgm:cxn modelId="{39E34FF0-29A4-4269-B01C-0D0D1293AC72}" srcId="{B608C4D6-4ED4-4141-A70C-90E389655D70}" destId="{0AF32D56-FF1C-4F67-AF9E-60842FFA505D}" srcOrd="0" destOrd="0" parTransId="{3CBDAE76-9188-4E88-8C7A-FA8236661F80}" sibTransId="{495BE415-DC36-4F43-932E-F7A8AEE9519F}"/>
    <dgm:cxn modelId="{2606ADAC-88BD-450E-8038-E98B5E57D701}" srcId="{2E23D351-7811-4883-BDE1-355A93390B38}" destId="{189DE47C-0395-4634-9207-F9904C834C96}" srcOrd="1" destOrd="0" parTransId="{9C2E160D-F5CC-41F9-BB47-114A0F4DBB3A}" sibTransId="{810B5DF5-A8D5-4AA8-9FE6-AE4AD5F0D982}"/>
    <dgm:cxn modelId="{5B8AEC16-AB11-485C-8CDD-0F7E640A7CFF}" type="presOf" srcId="{DFA51507-9E1B-4F19-B199-02BE0F2CE197}" destId="{02527936-F306-4595-80CD-10E694B580E2}" srcOrd="0" destOrd="0" presId="urn:microsoft.com/office/officeart/2005/8/layout/hList1"/>
    <dgm:cxn modelId="{5A6ADD9D-4BFC-4AD7-9EB7-A09A63D3D77A}" srcId="{DFA51507-9E1B-4F19-B199-02BE0F2CE197}" destId="{1EE4430D-2AEA-4740-AD53-BBD58A5874DA}" srcOrd="2" destOrd="0" parTransId="{F6B142D0-8F0B-4F75-8E28-57144496F6B8}" sibTransId="{BFFE4F2D-6C84-4A8C-9584-5FD8CBBA9BA1}"/>
    <dgm:cxn modelId="{AAA9D86A-CD7C-4C82-A56F-EA97E2B6611C}" type="presOf" srcId="{189DE47C-0395-4634-9207-F9904C834C96}" destId="{70FF9152-AF33-414B-A04B-25705D054085}" srcOrd="0" destOrd="1" presId="urn:microsoft.com/office/officeart/2005/8/layout/hList1"/>
    <dgm:cxn modelId="{48D29FA3-C178-4DF5-A61A-19854FC4C9B6}" srcId="{069E4195-3A9E-4547-952B-8F327E9A5CB6}" destId="{2E23D351-7811-4883-BDE1-355A93390B38}" srcOrd="0" destOrd="0" parTransId="{8E4D9BCF-C073-40D8-99D7-917E456EA65B}" sibTransId="{C4B02444-60E6-473B-B3F0-E1620234A483}"/>
    <dgm:cxn modelId="{D01FD45F-00B9-499D-AC76-80F13D51C017}" srcId="{CDECD733-96F0-43C4-87A6-4B118E0A1A9F}" destId="{10EA74DB-C774-4191-ABC1-9200C7A45E01}" srcOrd="0" destOrd="0" parTransId="{73ED3593-14E9-4FB1-88C5-79744FFBDFED}" sibTransId="{01B73125-3366-4674-9ED4-1C7439484D3E}"/>
    <dgm:cxn modelId="{F29290A5-6944-48A2-818F-E17A2846A925}" type="presOf" srcId="{CDECD733-96F0-43C4-87A6-4B118E0A1A9F}" destId="{67EBEACD-B745-4337-8A21-4A7EC36508F9}" srcOrd="0" destOrd="0" presId="urn:microsoft.com/office/officeart/2005/8/layout/hList1"/>
    <dgm:cxn modelId="{C32D8AB5-FC38-4603-B57A-6A4FB6FEA85B}" type="presOf" srcId="{CE3CB2F4-C64A-4284-92B1-522783A0B6A8}" destId="{70FF9152-AF33-414B-A04B-25705D054085}" srcOrd="0" destOrd="0" presId="urn:microsoft.com/office/officeart/2005/8/layout/hList1"/>
    <dgm:cxn modelId="{F63989C5-DFDE-45CC-891C-F295491809D3}" srcId="{069E4195-3A9E-4547-952B-8F327E9A5CB6}" destId="{CDECD733-96F0-43C4-87A6-4B118E0A1A9F}" srcOrd="3" destOrd="0" parTransId="{CFD381C3-89F8-41BA-B9FA-2E27B891DA2B}" sibTransId="{BB94F2BE-4708-4C07-AE73-85B51E3CA5AC}"/>
    <dgm:cxn modelId="{46E1EB24-FEE4-4261-B71D-5C05023785A7}" srcId="{DFA51507-9E1B-4F19-B199-02BE0F2CE197}" destId="{FC5A7E78-33E4-4D6E-AAD5-3870AA83F25D}" srcOrd="0" destOrd="0" parTransId="{7B5D7493-7166-4A08-B3A6-8ED05164BEB6}" sibTransId="{4F1B7245-C124-435D-8436-125ABBDA2F43}"/>
    <dgm:cxn modelId="{804419C1-C42B-4AF5-B992-A7DE69A5346B}" type="presOf" srcId="{8CD47E91-7FE6-4FC2-B75F-22890BA906CF}" destId="{8580EE53-72BC-479D-8FE8-5266225AF594}" srcOrd="0" destOrd="1" presId="urn:microsoft.com/office/officeart/2005/8/layout/hList1"/>
    <dgm:cxn modelId="{1C42E13B-B163-4262-A8D2-0B964A7EFC28}" srcId="{069E4195-3A9E-4547-952B-8F327E9A5CB6}" destId="{B608C4D6-4ED4-4141-A70C-90E389655D70}" srcOrd="1" destOrd="0" parTransId="{F377B5D9-ACCE-42F1-9D34-6025FF3A2B8D}" sibTransId="{75744353-7E09-4115-83D9-5D40BD34292A}"/>
    <dgm:cxn modelId="{613031CB-1A02-4493-9A22-10204F6C3759}" type="presOf" srcId="{10EA74DB-C774-4191-ABC1-9200C7A45E01}" destId="{BA867B4C-D711-4EEB-A9A4-6B4468E0E6D6}" srcOrd="0" destOrd="0" presId="urn:microsoft.com/office/officeart/2005/8/layout/hList1"/>
    <dgm:cxn modelId="{90E8ED85-E97C-46B4-A30C-C4FFA828D1BA}" type="presOf" srcId="{0AF32D56-FF1C-4F67-AF9E-60842FFA505D}" destId="{B8547540-4D33-4ED9-B835-B08EA03E0B93}" srcOrd="0" destOrd="0" presId="urn:microsoft.com/office/officeart/2005/8/layout/hList1"/>
    <dgm:cxn modelId="{FB820953-EADB-4E07-A5CC-2A05DA89D426}" srcId="{069E4195-3A9E-4547-952B-8F327E9A5CB6}" destId="{DFA51507-9E1B-4F19-B199-02BE0F2CE197}" srcOrd="2" destOrd="0" parTransId="{7BB283C0-E07D-4FF5-B820-1002D688C41D}" sibTransId="{88C02CA1-C81E-499E-9CFC-E28FB0E6BC4A}"/>
    <dgm:cxn modelId="{4EAAA671-5DF5-4AEB-A4A0-A8D51831A730}" type="presParOf" srcId="{07288798-BE3E-44E0-8E00-9D21A0AF03AB}" destId="{14407325-2790-444B-B003-F7D38541C0F1}" srcOrd="0" destOrd="0" presId="urn:microsoft.com/office/officeart/2005/8/layout/hList1"/>
    <dgm:cxn modelId="{446A4852-726E-4039-9CC1-B67A864C5FDE}" type="presParOf" srcId="{14407325-2790-444B-B003-F7D38541C0F1}" destId="{AA2A87ED-3678-47B7-B3DB-5BAE20AD92A9}" srcOrd="0" destOrd="0" presId="urn:microsoft.com/office/officeart/2005/8/layout/hList1"/>
    <dgm:cxn modelId="{508E9E97-4F05-4B72-B336-D2A773BADA16}" type="presParOf" srcId="{14407325-2790-444B-B003-F7D38541C0F1}" destId="{70FF9152-AF33-414B-A04B-25705D054085}" srcOrd="1" destOrd="0" presId="urn:microsoft.com/office/officeart/2005/8/layout/hList1"/>
    <dgm:cxn modelId="{004AC86F-D422-4B91-9CA4-41156A9D1BE5}" type="presParOf" srcId="{07288798-BE3E-44E0-8E00-9D21A0AF03AB}" destId="{415A06CD-A2C7-41F5-AD08-313BEF2AB537}" srcOrd="1" destOrd="0" presId="urn:microsoft.com/office/officeart/2005/8/layout/hList1"/>
    <dgm:cxn modelId="{E34E6647-9EEF-4204-B1DC-4E48DFF3A644}" type="presParOf" srcId="{07288798-BE3E-44E0-8E00-9D21A0AF03AB}" destId="{AC4D428F-2AAD-4DA0-B622-36396E9DB3D1}" srcOrd="2" destOrd="0" presId="urn:microsoft.com/office/officeart/2005/8/layout/hList1"/>
    <dgm:cxn modelId="{28ACA4BC-E257-467D-AB1C-1FD77DB4ACC9}" type="presParOf" srcId="{AC4D428F-2AAD-4DA0-B622-36396E9DB3D1}" destId="{74CE4D16-FB26-48F7-B889-DDC5B8DED5C4}" srcOrd="0" destOrd="0" presId="urn:microsoft.com/office/officeart/2005/8/layout/hList1"/>
    <dgm:cxn modelId="{965256D2-7269-4B55-B43A-4D989C74C57C}" type="presParOf" srcId="{AC4D428F-2AAD-4DA0-B622-36396E9DB3D1}" destId="{B8547540-4D33-4ED9-B835-B08EA03E0B93}" srcOrd="1" destOrd="0" presId="urn:microsoft.com/office/officeart/2005/8/layout/hList1"/>
    <dgm:cxn modelId="{DEA438C8-3BB9-4721-B105-792477B8C2F2}" type="presParOf" srcId="{07288798-BE3E-44E0-8E00-9D21A0AF03AB}" destId="{E57C8C65-9E84-4B9B-BAC7-797358A09CBC}" srcOrd="3" destOrd="0" presId="urn:microsoft.com/office/officeart/2005/8/layout/hList1"/>
    <dgm:cxn modelId="{4F176E9D-50D3-426B-8A4E-6FC07581E781}" type="presParOf" srcId="{07288798-BE3E-44E0-8E00-9D21A0AF03AB}" destId="{F6B7930B-2415-448E-AD6C-C00040F5A4FC}" srcOrd="4" destOrd="0" presId="urn:microsoft.com/office/officeart/2005/8/layout/hList1"/>
    <dgm:cxn modelId="{1DBF9389-96AE-415A-865D-2D292B542853}" type="presParOf" srcId="{F6B7930B-2415-448E-AD6C-C00040F5A4FC}" destId="{02527936-F306-4595-80CD-10E694B580E2}" srcOrd="0" destOrd="0" presId="urn:microsoft.com/office/officeart/2005/8/layout/hList1"/>
    <dgm:cxn modelId="{77209B78-9345-4A1F-A4EF-1A43F74E20B6}" type="presParOf" srcId="{F6B7930B-2415-448E-AD6C-C00040F5A4FC}" destId="{8580EE53-72BC-479D-8FE8-5266225AF594}" srcOrd="1" destOrd="0" presId="urn:microsoft.com/office/officeart/2005/8/layout/hList1"/>
    <dgm:cxn modelId="{1CF18EED-507A-4AD2-B442-5BD4B952A0E2}" type="presParOf" srcId="{07288798-BE3E-44E0-8E00-9D21A0AF03AB}" destId="{EEDDC413-8A3C-49AC-AB9A-389B529CEB8B}" srcOrd="5" destOrd="0" presId="urn:microsoft.com/office/officeart/2005/8/layout/hList1"/>
    <dgm:cxn modelId="{311BB707-4BA1-4DD6-B336-BE155E3AED97}" type="presParOf" srcId="{07288798-BE3E-44E0-8E00-9D21A0AF03AB}" destId="{E37113A2-60E2-463A-A7B4-8E366488B837}" srcOrd="6" destOrd="0" presId="urn:microsoft.com/office/officeart/2005/8/layout/hList1"/>
    <dgm:cxn modelId="{541D12F6-8732-49A0-8F46-6F05D0AAC9DE}" type="presParOf" srcId="{E37113A2-60E2-463A-A7B4-8E366488B837}" destId="{67EBEACD-B745-4337-8A21-4A7EC36508F9}" srcOrd="0" destOrd="0" presId="urn:microsoft.com/office/officeart/2005/8/layout/hList1"/>
    <dgm:cxn modelId="{37A1F3E4-76DF-4FFD-990E-C955B12CCBC0}" type="presParOf" srcId="{E37113A2-60E2-463A-A7B4-8E366488B837}" destId="{BA867B4C-D711-4EEB-A9A4-6B4468E0E6D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1956E-9C8F-4451-96A0-42AC081B8379}">
      <dsp:nvSpPr>
        <dsp:cNvPr id="0" name=""/>
        <dsp:cNvSpPr/>
      </dsp:nvSpPr>
      <dsp:spPr>
        <a:xfrm>
          <a:off x="343255" y="155585"/>
          <a:ext cx="1357496" cy="118662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Advanced Notice of Proposed Rulemaking</a:t>
          </a:r>
        </a:p>
      </dsp:txBody>
      <dsp:txXfrm>
        <a:off x="682629" y="333578"/>
        <a:ext cx="661779" cy="830636"/>
      </dsp:txXfrm>
    </dsp:sp>
    <dsp:sp modelId="{E594CB4B-EE6F-4259-AC0A-1C60D34B0FD6}">
      <dsp:nvSpPr>
        <dsp:cNvPr id="0" name=""/>
        <dsp:cNvSpPr/>
      </dsp:nvSpPr>
      <dsp:spPr>
        <a:xfrm>
          <a:off x="3881" y="409522"/>
          <a:ext cx="678748" cy="6787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March 2012</a:t>
          </a:r>
        </a:p>
      </dsp:txBody>
      <dsp:txXfrm>
        <a:off x="103281" y="508922"/>
        <a:ext cx="479948" cy="479948"/>
      </dsp:txXfrm>
    </dsp:sp>
    <dsp:sp modelId="{A0D0739B-54F2-464E-81E5-B01B0ACD3815}">
      <dsp:nvSpPr>
        <dsp:cNvPr id="0" name=""/>
        <dsp:cNvSpPr/>
      </dsp:nvSpPr>
      <dsp:spPr>
        <a:xfrm>
          <a:off x="2124969" y="155585"/>
          <a:ext cx="1357496" cy="118662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Notice of Proposed Rulemaking</a:t>
          </a:r>
        </a:p>
      </dsp:txBody>
      <dsp:txXfrm>
        <a:off x="2464343" y="333578"/>
        <a:ext cx="661779" cy="830636"/>
      </dsp:txXfrm>
    </dsp:sp>
    <dsp:sp modelId="{2AE3FE2B-06B3-4A39-8735-BDF93F1CF8F1}">
      <dsp:nvSpPr>
        <dsp:cNvPr id="0" name=""/>
        <dsp:cNvSpPr/>
      </dsp:nvSpPr>
      <dsp:spPr>
        <a:xfrm>
          <a:off x="1785595" y="409522"/>
          <a:ext cx="678748" cy="6787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August 2014</a:t>
          </a:r>
        </a:p>
      </dsp:txBody>
      <dsp:txXfrm>
        <a:off x="1884995" y="508922"/>
        <a:ext cx="479948" cy="479948"/>
      </dsp:txXfrm>
    </dsp:sp>
    <dsp:sp modelId="{7446CC74-4991-4B11-BD24-6CF9305B2828}">
      <dsp:nvSpPr>
        <dsp:cNvPr id="0" name=""/>
        <dsp:cNvSpPr/>
      </dsp:nvSpPr>
      <dsp:spPr>
        <a:xfrm>
          <a:off x="3906683" y="155585"/>
          <a:ext cx="1357496" cy="118662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Regulatory Impact Assessment</a:t>
          </a:r>
        </a:p>
      </dsp:txBody>
      <dsp:txXfrm>
        <a:off x="4246057" y="333578"/>
        <a:ext cx="661779" cy="830636"/>
      </dsp:txXfrm>
    </dsp:sp>
    <dsp:sp modelId="{FEE36927-3A88-435B-9D12-8653800EE89B}">
      <dsp:nvSpPr>
        <dsp:cNvPr id="0" name=""/>
        <dsp:cNvSpPr/>
      </dsp:nvSpPr>
      <dsp:spPr>
        <a:xfrm>
          <a:off x="3567309" y="409522"/>
          <a:ext cx="678748" cy="6787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December 2015</a:t>
          </a:r>
        </a:p>
      </dsp:txBody>
      <dsp:txXfrm>
        <a:off x="3666709" y="508922"/>
        <a:ext cx="479948" cy="479948"/>
      </dsp:txXfrm>
    </dsp:sp>
    <dsp:sp modelId="{0005E7E5-9BAB-45FB-9A8E-570B38693BA2}">
      <dsp:nvSpPr>
        <dsp:cNvPr id="0" name=""/>
        <dsp:cNvSpPr/>
      </dsp:nvSpPr>
      <dsp:spPr>
        <a:xfrm>
          <a:off x="5688398" y="155585"/>
          <a:ext cx="1357496" cy="118662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U.S. Treasury Announces Final Rule</a:t>
          </a:r>
        </a:p>
      </dsp:txBody>
      <dsp:txXfrm>
        <a:off x="6027772" y="333578"/>
        <a:ext cx="661779" cy="830636"/>
      </dsp:txXfrm>
    </dsp:sp>
    <dsp:sp modelId="{11C54F55-ADBC-4FF5-A31E-5F32F58C8607}">
      <dsp:nvSpPr>
        <dsp:cNvPr id="0" name=""/>
        <dsp:cNvSpPr/>
      </dsp:nvSpPr>
      <dsp:spPr>
        <a:xfrm>
          <a:off x="5349023" y="409522"/>
          <a:ext cx="678748" cy="6787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May 6, 2016</a:t>
          </a:r>
        </a:p>
      </dsp:txBody>
      <dsp:txXfrm>
        <a:off x="5448423" y="508922"/>
        <a:ext cx="479948" cy="479948"/>
      </dsp:txXfrm>
    </dsp:sp>
    <dsp:sp modelId="{EEF9989D-62A4-4333-BF46-24FD110FF721}">
      <dsp:nvSpPr>
        <dsp:cNvPr id="0" name=""/>
        <dsp:cNvSpPr/>
      </dsp:nvSpPr>
      <dsp:spPr>
        <a:xfrm>
          <a:off x="7470112" y="155585"/>
          <a:ext cx="1357496" cy="118662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Final Rule Published in Federal Register</a:t>
          </a:r>
        </a:p>
      </dsp:txBody>
      <dsp:txXfrm>
        <a:off x="7809486" y="333578"/>
        <a:ext cx="661779" cy="830636"/>
      </dsp:txXfrm>
    </dsp:sp>
    <dsp:sp modelId="{AD0E76A2-7C99-427E-9B08-DEC092EF7CEC}">
      <dsp:nvSpPr>
        <dsp:cNvPr id="0" name=""/>
        <dsp:cNvSpPr/>
      </dsp:nvSpPr>
      <dsp:spPr>
        <a:xfrm>
          <a:off x="7130738" y="409522"/>
          <a:ext cx="678748" cy="6787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May 11, 2016</a:t>
          </a:r>
        </a:p>
      </dsp:txBody>
      <dsp:txXfrm>
        <a:off x="7230138" y="508922"/>
        <a:ext cx="479948" cy="479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54323-581F-4A8A-927E-442225F25B96}">
      <dsp:nvSpPr>
        <dsp:cNvPr id="0" name=""/>
        <dsp:cNvSpPr/>
      </dsp:nvSpPr>
      <dsp:spPr>
        <a:xfrm>
          <a:off x="2754" y="68232"/>
          <a:ext cx="2685205" cy="9916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BBVA Office Light"/>
          </a:endParaRPr>
        </a:p>
        <a:p>
          <a:pPr marL="0" lvl="0" indent="0" algn="ctr" defTabSz="577850">
            <a:lnSpc>
              <a:spcPct val="90000"/>
            </a:lnSpc>
            <a:spcBef>
              <a:spcPct val="0"/>
            </a:spcBef>
            <a:spcAft>
              <a:spcPct val="35000"/>
            </a:spcAft>
            <a:buNone/>
          </a:pPr>
          <a:r>
            <a:rPr lang="en-US" sz="1600" b="1" kern="1200" dirty="0">
              <a:latin typeface="BBVA Office Light"/>
            </a:rPr>
            <a:t>Beneficial Ownership Types</a:t>
          </a:r>
        </a:p>
        <a:p>
          <a:pPr marL="0" lvl="0" indent="0" algn="l" defTabSz="577850">
            <a:lnSpc>
              <a:spcPct val="90000"/>
            </a:lnSpc>
            <a:spcBef>
              <a:spcPct val="0"/>
            </a:spcBef>
            <a:spcAft>
              <a:spcPct val="35000"/>
            </a:spcAft>
            <a:buNone/>
          </a:pPr>
          <a:r>
            <a:rPr lang="en-US" sz="1300" b="1" kern="1200" dirty="0">
              <a:latin typeface="BBVA Office Light"/>
            </a:rPr>
            <a:t>	</a:t>
          </a:r>
        </a:p>
      </dsp:txBody>
      <dsp:txXfrm>
        <a:off x="2754" y="68232"/>
        <a:ext cx="2685205" cy="991696"/>
      </dsp:txXfrm>
    </dsp:sp>
    <dsp:sp modelId="{826A5221-C63E-4542-BDEA-2483601FAA58}">
      <dsp:nvSpPr>
        <dsp:cNvPr id="0" name=""/>
        <dsp:cNvSpPr/>
      </dsp:nvSpPr>
      <dsp:spPr>
        <a:xfrm>
          <a:off x="2754" y="1059928"/>
          <a:ext cx="2685205" cy="31848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BBVA Office Light"/>
            </a:rPr>
            <a:t>Beneficial owners are persons meeting either the </a:t>
          </a:r>
          <a:r>
            <a:rPr lang="en-US" sz="1400" b="0" u="sng" kern="1200" dirty="0">
              <a:solidFill>
                <a:srgbClr val="094FA4"/>
              </a:solidFill>
              <a:latin typeface="BBVA Office Light"/>
            </a:rPr>
            <a:t>Ownership</a:t>
          </a:r>
          <a:r>
            <a:rPr lang="en-US" sz="1400" b="0" kern="1200" dirty="0">
              <a:solidFill>
                <a:srgbClr val="094FA4"/>
              </a:solidFill>
              <a:latin typeface="BBVA Office Light"/>
            </a:rPr>
            <a:t> or </a:t>
          </a:r>
          <a:r>
            <a:rPr lang="en-US" sz="1400" b="0" u="sng" kern="1200" dirty="0">
              <a:solidFill>
                <a:srgbClr val="094FA4"/>
              </a:solidFill>
              <a:latin typeface="BBVA Office Light"/>
            </a:rPr>
            <a:t>Control “Prongs.”</a:t>
          </a:r>
          <a:endParaRPr lang="en-US" sz="1400" b="1" kern="1200" dirty="0">
            <a:latin typeface="BBVA Office Light"/>
          </a:endParaRPr>
        </a:p>
        <a:p>
          <a:pPr marL="114300" lvl="1" indent="-114300" algn="l" defTabSz="622300">
            <a:lnSpc>
              <a:spcPct val="90000"/>
            </a:lnSpc>
            <a:spcBef>
              <a:spcPct val="0"/>
            </a:spcBef>
            <a:spcAft>
              <a:spcPct val="15000"/>
            </a:spcAft>
            <a:buChar char="•"/>
          </a:pPr>
          <a:r>
            <a:rPr lang="en-US" sz="1400" b="0" kern="1200" dirty="0">
              <a:latin typeface="BBVA Office Light"/>
            </a:rPr>
            <a:t>Rule does not apply retrospectively for existing customers.</a:t>
          </a:r>
          <a:endParaRPr lang="en-US" sz="1400" b="1" kern="1200" dirty="0">
            <a:latin typeface="BBVA Office Light"/>
          </a:endParaRPr>
        </a:p>
        <a:p>
          <a:pPr marL="114300" lvl="1" indent="-114300" algn="l" defTabSz="622300">
            <a:lnSpc>
              <a:spcPct val="90000"/>
            </a:lnSpc>
            <a:spcBef>
              <a:spcPct val="0"/>
            </a:spcBef>
            <a:spcAft>
              <a:spcPct val="15000"/>
            </a:spcAft>
            <a:buChar char="•"/>
          </a:pPr>
          <a:r>
            <a:rPr lang="en-US" sz="1400" b="0" kern="1200" dirty="0">
              <a:latin typeface="BBVA Office Light"/>
            </a:rPr>
            <a:t>Does apply after the rule goes into affect for existing customers establishing new accounts.</a:t>
          </a:r>
        </a:p>
        <a:p>
          <a:pPr marL="114300" lvl="1" indent="-114300" algn="l" defTabSz="622300">
            <a:lnSpc>
              <a:spcPct val="90000"/>
            </a:lnSpc>
            <a:spcBef>
              <a:spcPct val="0"/>
            </a:spcBef>
            <a:spcAft>
              <a:spcPct val="15000"/>
            </a:spcAft>
            <a:buChar char="•"/>
          </a:pPr>
          <a:endParaRPr lang="en-US" sz="1400" b="0" kern="1200" dirty="0">
            <a:latin typeface="BBVA Office Light"/>
          </a:endParaRPr>
        </a:p>
        <a:p>
          <a:pPr marL="171450" lvl="1" indent="-171450" algn="l" defTabSz="800100">
            <a:lnSpc>
              <a:spcPct val="90000"/>
            </a:lnSpc>
            <a:spcBef>
              <a:spcPct val="0"/>
            </a:spcBef>
            <a:spcAft>
              <a:spcPct val="15000"/>
            </a:spcAft>
            <a:buChar char="•"/>
          </a:pPr>
          <a:endParaRPr lang="en-US" sz="1800" b="1" kern="1200" dirty="0">
            <a:latin typeface="BBVA Office Light"/>
          </a:endParaRPr>
        </a:p>
      </dsp:txBody>
      <dsp:txXfrm>
        <a:off x="2754" y="1059928"/>
        <a:ext cx="2685205" cy="3184886"/>
      </dsp:txXfrm>
    </dsp:sp>
    <dsp:sp modelId="{384DA0E9-3B7E-465D-8219-A41A4CF7AD8D}">
      <dsp:nvSpPr>
        <dsp:cNvPr id="0" name=""/>
        <dsp:cNvSpPr/>
      </dsp:nvSpPr>
      <dsp:spPr>
        <a:xfrm>
          <a:off x="3065204" y="81062"/>
          <a:ext cx="2682573" cy="9745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BBVA Office Light"/>
            </a:rPr>
            <a:t>Ownership Prong</a:t>
          </a:r>
        </a:p>
      </dsp:txBody>
      <dsp:txXfrm>
        <a:off x="3065204" y="81062"/>
        <a:ext cx="2682573" cy="974589"/>
      </dsp:txXfrm>
    </dsp:sp>
    <dsp:sp modelId="{7FDEC046-1498-4957-B2B9-FF149152560E}">
      <dsp:nvSpPr>
        <dsp:cNvPr id="0" name=""/>
        <dsp:cNvSpPr/>
      </dsp:nvSpPr>
      <dsp:spPr>
        <a:xfrm>
          <a:off x="3063888" y="1047098"/>
          <a:ext cx="2685205" cy="31848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BBVA Office Light"/>
            </a:rPr>
            <a:t>Each individual, directly or indirectly through any contract or arrangement, understanding or relationship that owns 25% or more of the equity interests (broadly defined as an ownership interest in a business entity)</a:t>
          </a:r>
        </a:p>
        <a:p>
          <a:pPr marL="114300" lvl="1" indent="-114300" algn="l" defTabSz="577850">
            <a:lnSpc>
              <a:spcPct val="90000"/>
            </a:lnSpc>
            <a:spcBef>
              <a:spcPct val="0"/>
            </a:spcBef>
            <a:spcAft>
              <a:spcPct val="15000"/>
            </a:spcAft>
            <a:buChar char="•"/>
          </a:pPr>
          <a:r>
            <a:rPr lang="en-US" sz="1300" kern="1200" dirty="0">
              <a:latin typeface="BBVA Office Light"/>
            </a:rPr>
            <a:t>Require ID of  no more than 4 persons, if no person meets 25%, then none need to be identified.</a:t>
          </a:r>
        </a:p>
        <a:p>
          <a:pPr marL="114300" lvl="1" indent="-114300" algn="l" defTabSz="577850">
            <a:lnSpc>
              <a:spcPct val="90000"/>
            </a:lnSpc>
            <a:spcBef>
              <a:spcPct val="0"/>
            </a:spcBef>
            <a:spcAft>
              <a:spcPct val="15000"/>
            </a:spcAft>
            <a:buChar char="•"/>
          </a:pPr>
          <a:r>
            <a:rPr lang="en-US" sz="1300" kern="1200" dirty="0">
              <a:latin typeface="BBVA Office Light"/>
            </a:rPr>
            <a:t>Directly and indirectly signifies that the covered FI’s customer must identify its ultimate beneficial owners(s) and not nominees or “straw men,”</a:t>
          </a:r>
        </a:p>
        <a:p>
          <a:pPr marL="114300" lvl="1" indent="-114300" algn="l" defTabSz="577850">
            <a:lnSpc>
              <a:spcPct val="90000"/>
            </a:lnSpc>
            <a:spcBef>
              <a:spcPct val="0"/>
            </a:spcBef>
            <a:spcAft>
              <a:spcPct val="15000"/>
            </a:spcAft>
            <a:buChar char="•"/>
          </a:pPr>
          <a:r>
            <a:rPr lang="en-US" sz="1300" kern="1200" dirty="0">
              <a:latin typeface="BBVA Office Light"/>
            </a:rPr>
            <a:t>FIs may designate a threshold below 25% based on their own risk assessment.</a:t>
          </a:r>
        </a:p>
      </dsp:txBody>
      <dsp:txXfrm>
        <a:off x="3063888" y="1047098"/>
        <a:ext cx="2685205" cy="3184886"/>
      </dsp:txXfrm>
    </dsp:sp>
    <dsp:sp modelId="{F6B02862-73DA-4382-9809-8447AEBB1C82}">
      <dsp:nvSpPr>
        <dsp:cNvPr id="0" name=""/>
        <dsp:cNvSpPr/>
      </dsp:nvSpPr>
      <dsp:spPr>
        <a:xfrm>
          <a:off x="6125022" y="68232"/>
          <a:ext cx="2685205" cy="9916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BBVA Office Light"/>
            </a:rPr>
            <a:t>Control Prong</a:t>
          </a:r>
        </a:p>
      </dsp:txBody>
      <dsp:txXfrm>
        <a:off x="6125022" y="68232"/>
        <a:ext cx="2685205" cy="991696"/>
      </dsp:txXfrm>
    </dsp:sp>
    <dsp:sp modelId="{D90C81F6-8897-4605-B10D-06BFAC0B1DF9}">
      <dsp:nvSpPr>
        <dsp:cNvPr id="0" name=""/>
        <dsp:cNvSpPr/>
      </dsp:nvSpPr>
      <dsp:spPr>
        <a:xfrm>
          <a:off x="6125022" y="1059928"/>
          <a:ext cx="2685205" cy="31848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BBVA Office Light"/>
            </a:rPr>
            <a:t>A single individual with significant responsibility to control, manage or direct a legal entity customer.</a:t>
          </a:r>
        </a:p>
        <a:p>
          <a:pPr marL="114300" lvl="1" indent="-114300" algn="l" defTabSz="577850">
            <a:lnSpc>
              <a:spcPct val="90000"/>
            </a:lnSpc>
            <a:spcBef>
              <a:spcPct val="0"/>
            </a:spcBef>
            <a:spcAft>
              <a:spcPct val="15000"/>
            </a:spcAft>
            <a:buChar char="•"/>
          </a:pPr>
          <a:r>
            <a:rPr lang="en-US" sz="1300" kern="1200" dirty="0">
              <a:latin typeface="BBVA Office Light"/>
            </a:rPr>
            <a:t>The legal entity customer must provide identifying information for one person with significant managerial control.</a:t>
          </a:r>
        </a:p>
        <a:p>
          <a:pPr marL="114300" lvl="1" indent="-114300" algn="l" defTabSz="577850">
            <a:lnSpc>
              <a:spcPct val="90000"/>
            </a:lnSpc>
            <a:spcBef>
              <a:spcPct val="0"/>
            </a:spcBef>
            <a:spcAft>
              <a:spcPct val="15000"/>
            </a:spcAft>
            <a:buChar char="•"/>
          </a:pPr>
          <a:r>
            <a:rPr lang="en-US" sz="1300" kern="1200" dirty="0">
              <a:latin typeface="BBVA Office Light"/>
            </a:rPr>
            <a:t>In some cases a person may satisfy both the ownership and control prong.</a:t>
          </a:r>
        </a:p>
        <a:p>
          <a:pPr marL="114300" lvl="1" indent="-114300" algn="l" defTabSz="577850">
            <a:lnSpc>
              <a:spcPct val="90000"/>
            </a:lnSpc>
            <a:spcBef>
              <a:spcPct val="0"/>
            </a:spcBef>
            <a:spcAft>
              <a:spcPct val="15000"/>
            </a:spcAft>
            <a:buChar char="•"/>
          </a:pPr>
          <a:r>
            <a:rPr lang="en-US" sz="1300" kern="1200" dirty="0">
              <a:latin typeface="BBVA Office Light"/>
            </a:rPr>
            <a:t>Examples can include an Executive Officer or Senior Manager, CEO, CFO. Managing Member, General Partner, Present, Vice President or Treasurer or any person who performs similar functions.</a:t>
          </a:r>
        </a:p>
        <a:p>
          <a:pPr marL="114300" lvl="1" indent="-114300" algn="l" defTabSz="577850">
            <a:lnSpc>
              <a:spcPct val="90000"/>
            </a:lnSpc>
            <a:spcBef>
              <a:spcPct val="0"/>
            </a:spcBef>
            <a:spcAft>
              <a:spcPct val="15000"/>
            </a:spcAft>
            <a:buChar char="•"/>
          </a:pPr>
          <a:endParaRPr lang="en-US" sz="1300" kern="1200" dirty="0">
            <a:latin typeface="BBVA Office Light"/>
          </a:endParaRPr>
        </a:p>
      </dsp:txBody>
      <dsp:txXfrm>
        <a:off x="6125022" y="1059928"/>
        <a:ext cx="2685205" cy="3184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A87ED-3678-47B7-B3DB-5BAE20AD92A9}">
      <dsp:nvSpPr>
        <dsp:cNvPr id="0" name=""/>
        <dsp:cNvSpPr/>
      </dsp:nvSpPr>
      <dsp:spPr>
        <a:xfrm>
          <a:off x="3147" y="22045"/>
          <a:ext cx="1892415" cy="403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Track 1</a:t>
          </a:r>
        </a:p>
      </dsp:txBody>
      <dsp:txXfrm>
        <a:off x="3147" y="22045"/>
        <a:ext cx="1892415" cy="403200"/>
      </dsp:txXfrm>
    </dsp:sp>
    <dsp:sp modelId="{70FF9152-AF33-414B-A04B-25705D054085}">
      <dsp:nvSpPr>
        <dsp:cNvPr id="0" name=""/>
        <dsp:cNvSpPr/>
      </dsp:nvSpPr>
      <dsp:spPr>
        <a:xfrm>
          <a:off x="3147" y="425245"/>
          <a:ext cx="1892415" cy="221933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Meet new CDD requirements (2 Phases)</a:t>
          </a:r>
        </a:p>
        <a:p>
          <a:pPr marL="114300" lvl="1" indent="-114300" algn="l" defTabSz="622300">
            <a:lnSpc>
              <a:spcPct val="90000"/>
            </a:lnSpc>
            <a:spcBef>
              <a:spcPct val="0"/>
            </a:spcBef>
            <a:spcAft>
              <a:spcPct val="15000"/>
            </a:spcAft>
            <a:buChar char="•"/>
          </a:pPr>
          <a:r>
            <a:rPr lang="en-US" sz="1400" kern="1200" dirty="0"/>
            <a:t>Update core system of record fields to capture additional customer data</a:t>
          </a:r>
        </a:p>
      </dsp:txBody>
      <dsp:txXfrm>
        <a:off x="3147" y="425245"/>
        <a:ext cx="1892415" cy="2219332"/>
      </dsp:txXfrm>
    </dsp:sp>
    <dsp:sp modelId="{74CE4D16-FB26-48F7-B889-DDC5B8DED5C4}">
      <dsp:nvSpPr>
        <dsp:cNvPr id="0" name=""/>
        <dsp:cNvSpPr/>
      </dsp:nvSpPr>
      <dsp:spPr>
        <a:xfrm>
          <a:off x="2160501" y="22045"/>
          <a:ext cx="1892415" cy="403200"/>
        </a:xfrm>
        <a:prstGeom prst="rect">
          <a:avLst/>
        </a:prstGeom>
        <a:solidFill>
          <a:schemeClr val="accent2">
            <a:hueOff val="2122154"/>
            <a:satOff val="3600"/>
            <a:lumOff val="-131"/>
            <a:alphaOff val="0"/>
          </a:schemeClr>
        </a:solidFill>
        <a:ln w="12700" cap="flat" cmpd="sng" algn="ctr">
          <a:solidFill>
            <a:schemeClr val="accent2">
              <a:hueOff val="2122154"/>
              <a:satOff val="3600"/>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Track 2</a:t>
          </a:r>
        </a:p>
      </dsp:txBody>
      <dsp:txXfrm>
        <a:off x="2160501" y="22045"/>
        <a:ext cx="1892415" cy="403200"/>
      </dsp:txXfrm>
    </dsp:sp>
    <dsp:sp modelId="{B8547540-4D33-4ED9-B835-B08EA03E0B93}">
      <dsp:nvSpPr>
        <dsp:cNvPr id="0" name=""/>
        <dsp:cNvSpPr/>
      </dsp:nvSpPr>
      <dsp:spPr>
        <a:xfrm>
          <a:off x="2160501" y="425245"/>
          <a:ext cx="1892415" cy="2219332"/>
        </a:xfrm>
        <a:prstGeom prst="rect">
          <a:avLst/>
        </a:prstGeom>
        <a:solidFill>
          <a:schemeClr val="accent2">
            <a:tint val="40000"/>
            <a:alpha val="90000"/>
            <a:hueOff val="2092019"/>
            <a:satOff val="3259"/>
            <a:lumOff val="187"/>
            <a:alphaOff val="0"/>
          </a:schemeClr>
        </a:solidFill>
        <a:ln w="12700" cap="flat" cmpd="sng" algn="ctr">
          <a:solidFill>
            <a:schemeClr val="accent2">
              <a:tint val="40000"/>
              <a:alpha val="90000"/>
              <a:hueOff val="2092019"/>
              <a:satOff val="3259"/>
              <a:lumOff val="1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Implement Beneficial Ownership identification process</a:t>
          </a:r>
        </a:p>
        <a:p>
          <a:pPr marL="114300" lvl="1" indent="-114300" algn="l" defTabSz="622300">
            <a:lnSpc>
              <a:spcPct val="90000"/>
            </a:lnSpc>
            <a:spcBef>
              <a:spcPct val="0"/>
            </a:spcBef>
            <a:spcAft>
              <a:spcPct val="15000"/>
            </a:spcAft>
            <a:buChar char="•"/>
          </a:pPr>
          <a:r>
            <a:rPr lang="en-US" sz="1400" kern="1200" dirty="0"/>
            <a:t>Update account disclosures regarding obtaining CDD and 25% B/O</a:t>
          </a:r>
        </a:p>
      </dsp:txBody>
      <dsp:txXfrm>
        <a:off x="2160501" y="425245"/>
        <a:ext cx="1892415" cy="2219332"/>
      </dsp:txXfrm>
    </dsp:sp>
    <dsp:sp modelId="{02527936-F306-4595-80CD-10E694B580E2}">
      <dsp:nvSpPr>
        <dsp:cNvPr id="0" name=""/>
        <dsp:cNvSpPr/>
      </dsp:nvSpPr>
      <dsp:spPr>
        <a:xfrm>
          <a:off x="4317855" y="22045"/>
          <a:ext cx="1892415" cy="403200"/>
        </a:xfrm>
        <a:prstGeom prst="rect">
          <a:avLst/>
        </a:prstGeom>
        <a:solidFill>
          <a:schemeClr val="accent2">
            <a:hueOff val="4244308"/>
            <a:satOff val="7200"/>
            <a:lumOff val="-261"/>
            <a:alphaOff val="0"/>
          </a:schemeClr>
        </a:solidFill>
        <a:ln w="12700" cap="flat" cmpd="sng" algn="ctr">
          <a:solidFill>
            <a:schemeClr val="accent2">
              <a:hueOff val="4244308"/>
              <a:satOff val="7200"/>
              <a:lumOff val="-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Track 3</a:t>
          </a:r>
        </a:p>
      </dsp:txBody>
      <dsp:txXfrm>
        <a:off x="4317855" y="22045"/>
        <a:ext cx="1892415" cy="403200"/>
      </dsp:txXfrm>
    </dsp:sp>
    <dsp:sp modelId="{8580EE53-72BC-479D-8FE8-5266225AF594}">
      <dsp:nvSpPr>
        <dsp:cNvPr id="0" name=""/>
        <dsp:cNvSpPr/>
      </dsp:nvSpPr>
      <dsp:spPr>
        <a:xfrm>
          <a:off x="4317855" y="425245"/>
          <a:ext cx="1892415" cy="2219332"/>
        </a:xfrm>
        <a:prstGeom prst="rect">
          <a:avLst/>
        </a:prstGeom>
        <a:solidFill>
          <a:schemeClr val="accent2">
            <a:tint val="40000"/>
            <a:alpha val="90000"/>
            <a:hueOff val="4184038"/>
            <a:satOff val="6517"/>
            <a:lumOff val="373"/>
            <a:alphaOff val="0"/>
          </a:schemeClr>
        </a:solidFill>
        <a:ln w="12700" cap="flat" cmpd="sng" algn="ctr">
          <a:solidFill>
            <a:schemeClr val="accent2">
              <a:tint val="40000"/>
              <a:alpha val="90000"/>
              <a:hueOff val="4184038"/>
              <a:satOff val="6517"/>
              <a:lumOff val="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Risk rate each customer for AML controls at acquisition and continuous monitoring</a:t>
          </a:r>
        </a:p>
        <a:p>
          <a:pPr marL="114300" lvl="1" indent="-114300" algn="l" defTabSz="622300">
            <a:lnSpc>
              <a:spcPct val="90000"/>
            </a:lnSpc>
            <a:spcBef>
              <a:spcPct val="0"/>
            </a:spcBef>
            <a:spcAft>
              <a:spcPct val="15000"/>
            </a:spcAft>
            <a:buChar char="•"/>
          </a:pPr>
          <a:r>
            <a:rPr lang="en-US" sz="1400" kern="1200" dirty="0"/>
            <a:t>Change on-boarding from rules based to risk based approach</a:t>
          </a:r>
        </a:p>
        <a:p>
          <a:pPr marL="114300" lvl="1" indent="-114300" algn="l" defTabSz="622300">
            <a:lnSpc>
              <a:spcPct val="90000"/>
            </a:lnSpc>
            <a:spcBef>
              <a:spcPct val="0"/>
            </a:spcBef>
            <a:spcAft>
              <a:spcPct val="15000"/>
            </a:spcAft>
            <a:buChar char="•"/>
          </a:pPr>
          <a:r>
            <a:rPr lang="en-US" sz="1400" kern="1200" dirty="0"/>
            <a:t>Implement Global RBA model</a:t>
          </a:r>
        </a:p>
      </dsp:txBody>
      <dsp:txXfrm>
        <a:off x="4317855" y="425245"/>
        <a:ext cx="1892415" cy="2219332"/>
      </dsp:txXfrm>
    </dsp:sp>
    <dsp:sp modelId="{67EBEACD-B745-4337-8A21-4A7EC36508F9}">
      <dsp:nvSpPr>
        <dsp:cNvPr id="0" name=""/>
        <dsp:cNvSpPr/>
      </dsp:nvSpPr>
      <dsp:spPr>
        <a:xfrm>
          <a:off x="6475209" y="22045"/>
          <a:ext cx="1892415" cy="403200"/>
        </a:xfrm>
        <a:prstGeom prst="rect">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Track 4</a:t>
          </a:r>
        </a:p>
      </dsp:txBody>
      <dsp:txXfrm>
        <a:off x="6475209" y="22045"/>
        <a:ext cx="1892415" cy="403200"/>
      </dsp:txXfrm>
    </dsp:sp>
    <dsp:sp modelId="{BA867B4C-D711-4EEB-A9A4-6B4468E0E6D6}">
      <dsp:nvSpPr>
        <dsp:cNvPr id="0" name=""/>
        <dsp:cNvSpPr/>
      </dsp:nvSpPr>
      <dsp:spPr>
        <a:xfrm>
          <a:off x="6475209" y="425245"/>
          <a:ext cx="1892415" cy="2219332"/>
        </a:xfrm>
        <a:prstGeom prst="rect">
          <a:avLst/>
        </a:prstGeom>
        <a:solidFill>
          <a:schemeClr val="accent2">
            <a:tint val="40000"/>
            <a:alpha val="90000"/>
            <a:hueOff val="6276057"/>
            <a:satOff val="9776"/>
            <a:lumOff val="560"/>
            <a:alphaOff val="0"/>
          </a:schemeClr>
        </a:solidFill>
        <a:ln w="12700" cap="flat" cmpd="sng" algn="ctr">
          <a:solidFill>
            <a:schemeClr val="accent2">
              <a:tint val="40000"/>
              <a:alpha val="90000"/>
              <a:hueOff val="6276057"/>
              <a:satOff val="9776"/>
              <a:lumOff val="5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Process enhancement for customer on-boarding using case management system risk scoring and case management</a:t>
          </a:r>
        </a:p>
      </dsp:txBody>
      <dsp:txXfrm>
        <a:off x="6475209" y="425245"/>
        <a:ext cx="1892415" cy="22193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B8DBA3F4-87B1-49F2-AAF0-BCFD31852CDB}" type="datetimeFigureOut">
              <a:rPr lang="en-US" smtClean="0"/>
              <a:t>9/18/2017</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9354708B-9A39-4994-90C8-2212AE83F35F}" type="slidenum">
              <a:rPr lang="en-US" smtClean="0"/>
              <a:t>‹#›</a:t>
            </a:fld>
            <a:endParaRPr lang="en-US"/>
          </a:p>
        </p:txBody>
      </p:sp>
    </p:spTree>
    <p:extLst>
      <p:ext uri="{BB962C8B-B14F-4D97-AF65-F5344CB8AC3E}">
        <p14:creationId xmlns:p14="http://schemas.microsoft.com/office/powerpoint/2010/main" val="385496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4708B-9A39-4994-90C8-2212AE83F35F}" type="slidenum">
              <a:rPr lang="en-US" smtClean="0"/>
              <a:t>3</a:t>
            </a:fld>
            <a:endParaRPr lang="en-US"/>
          </a:p>
        </p:txBody>
      </p:sp>
    </p:spTree>
    <p:extLst>
      <p:ext uri="{BB962C8B-B14F-4D97-AF65-F5344CB8AC3E}">
        <p14:creationId xmlns:p14="http://schemas.microsoft.com/office/powerpoint/2010/main" val="363025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28600"/>
            <a:ext cx="4572000" cy="3429000"/>
          </a:xfrm>
        </p:spPr>
      </p:sp>
      <p:sp>
        <p:nvSpPr>
          <p:cNvPr id="4" name="Slide Number Placeholder 3"/>
          <p:cNvSpPr>
            <a:spLocks noGrp="1"/>
          </p:cNvSpPr>
          <p:nvPr>
            <p:ph type="sldNum" sz="quarter" idx="10"/>
          </p:nvPr>
        </p:nvSpPr>
        <p:spPr/>
        <p:txBody>
          <a:bodyPr/>
          <a:lstStyle/>
          <a:p>
            <a:fld id="{10FBF5AB-6FDA-43F8-B1BE-D2C89CDC1038}" type="slidenum">
              <a:rPr lang="en-US" smtClean="0"/>
              <a:pPr/>
              <a:t>4</a:t>
            </a:fld>
            <a:endParaRPr lang="en-US" dirty="0"/>
          </a:p>
        </p:txBody>
      </p:sp>
      <p:sp>
        <p:nvSpPr>
          <p:cNvPr id="5" name="Notes Placeholder 4"/>
          <p:cNvSpPr>
            <a:spLocks noGrp="1"/>
          </p:cNvSpPr>
          <p:nvPr>
            <p:ph type="body" sz="quarter" idx="11"/>
          </p:nvPr>
        </p:nvSpPr>
        <p:spPr>
          <a:xfrm>
            <a:off x="685800" y="3733800"/>
            <a:ext cx="5486400" cy="4724400"/>
          </a:xfrm>
        </p:spPr>
        <p:txBody>
          <a:bodyPr>
            <a:normAutofit/>
          </a:bodyPr>
          <a:lstStyle/>
          <a:p>
            <a:r>
              <a:rPr lang="en-US" sz="1600" dirty="0"/>
              <a:t>We </a:t>
            </a:r>
            <a:r>
              <a:rPr lang="en-US" sz="1600" b="1" dirty="0">
                <a:solidFill>
                  <a:srgbClr val="FF0000"/>
                </a:solidFill>
              </a:rPr>
              <a:t>could say that we started on this path in 1998</a:t>
            </a:r>
            <a:r>
              <a:rPr lang="en-US" sz="1600" dirty="0"/>
              <a:t>, but another way to look at this is that the </a:t>
            </a:r>
            <a:r>
              <a:rPr lang="en-US" sz="1600" b="1" dirty="0">
                <a:solidFill>
                  <a:srgbClr val="FF0000"/>
                </a:solidFill>
              </a:rPr>
              <a:t>2006 </a:t>
            </a:r>
            <a:r>
              <a:rPr lang="en-US" sz="1600" b="1" dirty="0" err="1">
                <a:solidFill>
                  <a:srgbClr val="FF0000"/>
                </a:solidFill>
              </a:rPr>
              <a:t>MER</a:t>
            </a:r>
            <a:r>
              <a:rPr lang="en-US" sz="1600" b="1" dirty="0">
                <a:solidFill>
                  <a:srgbClr val="FF0000"/>
                </a:solidFill>
              </a:rPr>
              <a:t> </a:t>
            </a:r>
            <a:r>
              <a:rPr lang="en-US" sz="1600" dirty="0"/>
              <a:t>conducted of the US by </a:t>
            </a:r>
            <a:r>
              <a:rPr lang="en-US" sz="1600" dirty="0" err="1"/>
              <a:t>FATF</a:t>
            </a:r>
            <a:r>
              <a:rPr lang="en-US" sz="1600" dirty="0"/>
              <a:t> which criticized the U.S. for falling short of international </a:t>
            </a:r>
            <a:r>
              <a:rPr lang="en-US" sz="1600" dirty="0" err="1"/>
              <a:t>CDD</a:t>
            </a:r>
            <a:r>
              <a:rPr lang="en-US" sz="1600" dirty="0"/>
              <a:t> standards including those for beneficial ownership. </a:t>
            </a:r>
          </a:p>
          <a:p>
            <a:r>
              <a:rPr lang="en-US" sz="1600" b="1" dirty="0">
                <a:solidFill>
                  <a:srgbClr val="FF0000"/>
                </a:solidFill>
              </a:rPr>
              <a:t>Nothing much happened on this front until 2010 </a:t>
            </a:r>
            <a:r>
              <a:rPr lang="en-US" sz="1600" dirty="0"/>
              <a:t>when the bank regulators and the SEC issued </a:t>
            </a:r>
            <a:r>
              <a:rPr lang="en-US" sz="1600" b="1" dirty="0">
                <a:solidFill>
                  <a:srgbClr val="FF0000"/>
                </a:solidFill>
              </a:rPr>
              <a:t>joint guidance </a:t>
            </a:r>
            <a:r>
              <a:rPr lang="en-US" sz="1600" dirty="0"/>
              <a:t>to their constituents on their expectations that institutions obtain beneficial ownership info on a risk-based basis. </a:t>
            </a:r>
          </a:p>
          <a:p>
            <a:r>
              <a:rPr lang="en-US" sz="1600" dirty="0"/>
              <a:t> Then two years later, </a:t>
            </a:r>
            <a:r>
              <a:rPr lang="en-US" sz="1600" b="1" dirty="0">
                <a:solidFill>
                  <a:srgbClr val="FF0000"/>
                </a:solidFill>
              </a:rPr>
              <a:t>the regulators issued an </a:t>
            </a:r>
            <a:r>
              <a:rPr lang="en-US" sz="1600" b="1" dirty="0" err="1">
                <a:solidFill>
                  <a:srgbClr val="FF0000"/>
                </a:solidFill>
              </a:rPr>
              <a:t>ANPR</a:t>
            </a:r>
            <a:r>
              <a:rPr lang="en-US" sz="1600" b="1" dirty="0">
                <a:solidFill>
                  <a:srgbClr val="FF0000"/>
                </a:solidFill>
              </a:rPr>
              <a:t> suggesting they planned to take a more prescriptive approach.</a:t>
            </a:r>
          </a:p>
          <a:p>
            <a:r>
              <a:rPr lang="en-US" sz="1600" dirty="0"/>
              <a:t>Which was again </a:t>
            </a:r>
            <a:r>
              <a:rPr lang="en-US" sz="1600" b="1" dirty="0">
                <a:solidFill>
                  <a:srgbClr val="FF0000"/>
                </a:solidFill>
              </a:rPr>
              <a:t>confirmed 2 years later in 2014 when they issued the NPR.</a:t>
            </a:r>
          </a:p>
          <a:p>
            <a:r>
              <a:rPr lang="en-US" sz="1600" b="1" dirty="0">
                <a:solidFill>
                  <a:srgbClr val="FF0000"/>
                </a:solidFill>
              </a:rPr>
              <a:t>Two more years pass </a:t>
            </a:r>
            <a:r>
              <a:rPr lang="en-US" sz="1600" dirty="0"/>
              <a:t>and in April of this year the Panama Papers leak and in May we have a final rule.</a:t>
            </a:r>
          </a:p>
          <a:p>
            <a:r>
              <a:rPr lang="en-US" sz="1600" dirty="0"/>
              <a:t>Would the rule have been finalized anyway?  Yes, because without it US would have continued to be criticized by </a:t>
            </a:r>
            <a:r>
              <a:rPr lang="en-US" sz="1600" dirty="0" err="1"/>
              <a:t>FATF</a:t>
            </a:r>
            <a:r>
              <a:rPr lang="en-US" sz="1600" dirty="0"/>
              <a:t>.</a:t>
            </a:r>
          </a:p>
          <a:p>
            <a:r>
              <a:rPr lang="en-US" sz="1600" dirty="0"/>
              <a:t>Did the Panama Papers leak speed up the release of the final rule?  I’ll let you be the judge of that. </a:t>
            </a:r>
          </a:p>
          <a:p>
            <a:endParaRPr lang="en-US" dirty="0"/>
          </a:p>
        </p:txBody>
      </p:sp>
    </p:spTree>
    <p:extLst>
      <p:ext uri="{BB962C8B-B14F-4D97-AF65-F5344CB8AC3E}">
        <p14:creationId xmlns:p14="http://schemas.microsoft.com/office/powerpoint/2010/main" val="380050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4800"/>
            <a:ext cx="4572000" cy="3429000"/>
          </a:xfrm>
        </p:spPr>
      </p:sp>
      <p:sp>
        <p:nvSpPr>
          <p:cNvPr id="3" name="Notes Placeholder 2"/>
          <p:cNvSpPr>
            <a:spLocks noGrp="1"/>
          </p:cNvSpPr>
          <p:nvPr>
            <p:ph type="body" idx="1"/>
          </p:nvPr>
        </p:nvSpPr>
        <p:spPr>
          <a:xfrm>
            <a:off x="381000" y="3886200"/>
            <a:ext cx="5791200" cy="4572000"/>
          </a:xfrm>
        </p:spPr>
        <p:txBody>
          <a:bodyPr>
            <a:noAutofit/>
          </a:bodyPr>
          <a:lstStyle/>
          <a:p>
            <a:r>
              <a:rPr lang="en-US" sz="1600" dirty="0"/>
              <a:t>But, my own view is that </a:t>
            </a:r>
            <a:r>
              <a:rPr lang="en-US" sz="1600" b="1" dirty="0">
                <a:solidFill>
                  <a:srgbClr val="FF0000"/>
                </a:solidFill>
              </a:rPr>
              <a:t>the leak probably did serve as a catalyst. </a:t>
            </a:r>
          </a:p>
          <a:p>
            <a:r>
              <a:rPr lang="en-US" sz="1600" dirty="0"/>
              <a:t>This was a leak of 11.5 million documents 2.6 terabytes of data.</a:t>
            </a:r>
          </a:p>
          <a:p>
            <a:pPr lvl="1"/>
            <a:r>
              <a:rPr lang="en-US" sz="1600" dirty="0"/>
              <a:t>Chinese hackers reportedly stole 50 terabytes of data from U.S. military according to one of the </a:t>
            </a:r>
            <a:r>
              <a:rPr lang="en-US" sz="1600" dirty="0" err="1"/>
              <a:t>NSA</a:t>
            </a:r>
            <a:r>
              <a:rPr lang="en-US" sz="1600" dirty="0"/>
              <a:t> docs leaked by Edward Snowden.</a:t>
            </a:r>
          </a:p>
          <a:p>
            <a:pPr lvl="1"/>
            <a:r>
              <a:rPr lang="en-US" sz="1600" dirty="0"/>
              <a:t>Sony hack a few years ago was reportedly 100 terabytes. </a:t>
            </a:r>
          </a:p>
          <a:p>
            <a:pPr lvl="1"/>
            <a:r>
              <a:rPr lang="en-US" sz="1600" dirty="0"/>
              <a:t>So, not the biggest leak in history, but certainly sizeable. </a:t>
            </a:r>
          </a:p>
          <a:p>
            <a:r>
              <a:rPr lang="en-US" sz="1600" dirty="0"/>
              <a:t>What the leak disclosed was that more than 214,000 accounts – that word is missing from the slide – with trillions of dollars in assets were opened by some 14,000 intermediaries.  </a:t>
            </a:r>
          </a:p>
          <a:p>
            <a:pPr lvl="1"/>
            <a:r>
              <a:rPr lang="en-US" sz="1600" dirty="0"/>
              <a:t>The jurisdictions of the top 10 are on this slide. </a:t>
            </a:r>
          </a:p>
          <a:p>
            <a:r>
              <a:rPr lang="en-US" sz="1600" b="1" dirty="0">
                <a:solidFill>
                  <a:srgbClr val="FF0000"/>
                </a:solidFill>
              </a:rPr>
              <a:t>Told by a CEO of small OCC-regulated bank </a:t>
            </a:r>
            <a:r>
              <a:rPr lang="en-US" sz="1600" dirty="0"/>
              <a:t>that his OCC AML examiner was requiring him to screen his entire customer base against the Panama Papers database.</a:t>
            </a:r>
          </a:p>
          <a:p>
            <a:r>
              <a:rPr lang="en-US" sz="1600" b="1" dirty="0">
                <a:solidFill>
                  <a:srgbClr val="FF0000"/>
                </a:solidFill>
              </a:rPr>
              <a:t>Know some large domestic banks have done this as well. </a:t>
            </a:r>
          </a:p>
          <a:p>
            <a:r>
              <a:rPr lang="en-US" sz="1600" dirty="0"/>
              <a:t>If you think your institution has exposure, you may want to screen yourselves.</a:t>
            </a:r>
          </a:p>
          <a:p>
            <a:pPr lvl="1"/>
            <a:r>
              <a:rPr lang="en-US" sz="1600" b="1" dirty="0">
                <a:solidFill>
                  <a:srgbClr val="FF0000"/>
                </a:solidFill>
              </a:rPr>
              <a:t>At a minimum, you want to look at how you are treating offshore jurisdictions and offshore vehicles for risk rating and due diligence purposes.</a:t>
            </a:r>
          </a:p>
          <a:p>
            <a:endParaRPr lang="en-US" sz="1600" dirty="0"/>
          </a:p>
        </p:txBody>
      </p:sp>
      <p:sp>
        <p:nvSpPr>
          <p:cNvPr id="4" name="Slide Number Placeholder 3"/>
          <p:cNvSpPr>
            <a:spLocks noGrp="1"/>
          </p:cNvSpPr>
          <p:nvPr>
            <p:ph type="sldNum" sz="quarter" idx="10"/>
          </p:nvPr>
        </p:nvSpPr>
        <p:spPr/>
        <p:txBody>
          <a:bodyPr/>
          <a:lstStyle/>
          <a:p>
            <a:fld id="{90948F17-33B8-426A-BF66-A892ED8EBDF5}" type="slidenum">
              <a:rPr lang="en-US" smtClean="0"/>
              <a:pPr/>
              <a:t>5</a:t>
            </a:fld>
            <a:endParaRPr lang="en-US" dirty="0"/>
          </a:p>
        </p:txBody>
      </p:sp>
    </p:spTree>
    <p:extLst>
      <p:ext uri="{BB962C8B-B14F-4D97-AF65-F5344CB8AC3E}">
        <p14:creationId xmlns:p14="http://schemas.microsoft.com/office/powerpoint/2010/main" val="132831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And </a:t>
            </a:r>
            <a:r>
              <a:rPr lang="en-US" sz="1600" dirty="0" err="1"/>
              <a:t>PEPs</a:t>
            </a:r>
            <a:r>
              <a:rPr lang="en-US" sz="1600" dirty="0"/>
              <a:t> bring us back to the Panama Papers which in addition to casting a spotlight on offshore centers and vehicles, also shed the spotlight on </a:t>
            </a:r>
            <a:r>
              <a:rPr lang="en-US" sz="1600" dirty="0" err="1"/>
              <a:t>PEPs</a:t>
            </a:r>
            <a:r>
              <a:rPr lang="en-US" sz="1600" dirty="0"/>
              <a:t>.</a:t>
            </a:r>
          </a:p>
          <a:p>
            <a:r>
              <a:rPr lang="en-US" sz="1600" dirty="0"/>
              <a:t>According to media reports, among the account holders identified through the leak were </a:t>
            </a:r>
            <a:r>
              <a:rPr lang="en-US" sz="1600" dirty="0">
                <a:solidFill>
                  <a:srgbClr val="FF0000"/>
                </a:solidFill>
              </a:rPr>
              <a:t>140 </a:t>
            </a:r>
            <a:r>
              <a:rPr lang="en-US" sz="1600" dirty="0" err="1">
                <a:solidFill>
                  <a:srgbClr val="FF0000"/>
                </a:solidFill>
              </a:rPr>
              <a:t>PEPs</a:t>
            </a:r>
            <a:r>
              <a:rPr lang="en-US" sz="1600" dirty="0">
                <a:solidFill>
                  <a:srgbClr val="FF0000"/>
                </a:solidFill>
              </a:rPr>
              <a:t> </a:t>
            </a:r>
            <a:r>
              <a:rPr lang="en-US" sz="1600" dirty="0"/>
              <a:t>– some “good” </a:t>
            </a:r>
            <a:r>
              <a:rPr lang="en-US" sz="1600" dirty="0" err="1"/>
              <a:t>PEPs</a:t>
            </a:r>
            <a:r>
              <a:rPr lang="en-US" sz="1600" dirty="0"/>
              <a:t>, some more questionable, some like </a:t>
            </a:r>
            <a:r>
              <a:rPr lang="en-US" sz="1600" b="1" dirty="0">
                <a:solidFill>
                  <a:srgbClr val="FF0000"/>
                </a:solidFill>
              </a:rPr>
              <a:t>Iceland’s Prime Minister who stepped down when the leak revealed that he transferred his offshore account to his wife for $1 on December 31, 2009 just before a new law in Iceland would have required him as a member of Parliament to disclose the account. </a:t>
            </a:r>
          </a:p>
        </p:txBody>
      </p:sp>
      <p:sp>
        <p:nvSpPr>
          <p:cNvPr id="4" name="Slide Number Placeholder 3"/>
          <p:cNvSpPr>
            <a:spLocks noGrp="1"/>
          </p:cNvSpPr>
          <p:nvPr>
            <p:ph type="sldNum" sz="quarter" idx="10"/>
          </p:nvPr>
        </p:nvSpPr>
        <p:spPr/>
        <p:txBody>
          <a:bodyPr/>
          <a:lstStyle/>
          <a:p>
            <a:fld id="{90948F17-33B8-426A-BF66-A892ED8EBDF5}" type="slidenum">
              <a:rPr lang="en-US" smtClean="0"/>
              <a:pPr/>
              <a:t>6</a:t>
            </a:fld>
            <a:endParaRPr lang="en-US" dirty="0"/>
          </a:p>
        </p:txBody>
      </p:sp>
    </p:spTree>
    <p:extLst>
      <p:ext uri="{BB962C8B-B14F-4D97-AF65-F5344CB8AC3E}">
        <p14:creationId xmlns:p14="http://schemas.microsoft.com/office/powerpoint/2010/main" val="261088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16013" y="696913"/>
            <a:ext cx="4649787" cy="3486150"/>
          </a:xfrm>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pPr>
              <a:defRPr/>
            </a:pPr>
            <a:fld id="{77CD4BA7-F3D0-4AAC-A479-56A95F9ABC33}" type="slidenum">
              <a:rPr lang="es-ES_tradnl" smtClean="0">
                <a:solidFill>
                  <a:prstClr val="black"/>
                </a:solidFill>
              </a:rPr>
              <a:pPr>
                <a:defRPr/>
              </a:pPr>
              <a:t>8</a:t>
            </a:fld>
            <a:endParaRPr lang="es-ES_tradnl" dirty="0">
              <a:solidFill>
                <a:prstClr val="black"/>
              </a:solidFill>
            </a:endParaRPr>
          </a:p>
        </p:txBody>
      </p:sp>
    </p:spTree>
    <p:extLst>
      <p:ext uri="{BB962C8B-B14F-4D97-AF65-F5344CB8AC3E}">
        <p14:creationId xmlns:p14="http://schemas.microsoft.com/office/powerpoint/2010/main" val="4289392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CD4BA7-F3D0-4AAC-A479-56A95F9ABC33}" type="slidenum">
              <a:rPr lang="es-ES_tradnl" smtClean="0"/>
              <a:pPr>
                <a:defRPr/>
              </a:pPr>
              <a:t>15</a:t>
            </a:fld>
            <a:endParaRPr lang="es-ES_tradnl" dirty="0"/>
          </a:p>
        </p:txBody>
      </p:sp>
    </p:spTree>
    <p:extLst>
      <p:ext uri="{BB962C8B-B14F-4D97-AF65-F5344CB8AC3E}">
        <p14:creationId xmlns:p14="http://schemas.microsoft.com/office/powerpoint/2010/main" val="3115969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C786AC-0C72-460B-BC0A-A985DA2D74AF}" type="datetime1">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F3A14-F5F4-4EA3-B642-4A9E338EA613}" type="slidenum">
              <a:rPr lang="en-US" smtClean="0"/>
              <a:t>‹#›</a:t>
            </a:fld>
            <a:endParaRPr lang="en-US"/>
          </a:p>
        </p:txBody>
      </p:sp>
    </p:spTree>
    <p:extLst>
      <p:ext uri="{BB962C8B-B14F-4D97-AF65-F5344CB8AC3E}">
        <p14:creationId xmlns:p14="http://schemas.microsoft.com/office/powerpoint/2010/main" val="89212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33543E-9737-4E35-B6FC-78D7D8BE8A88}" type="datetime1">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F3A14-F5F4-4EA3-B642-4A9E338EA613}" type="slidenum">
              <a:rPr lang="en-US" smtClean="0"/>
              <a:t>‹#›</a:t>
            </a:fld>
            <a:endParaRPr lang="en-US"/>
          </a:p>
        </p:txBody>
      </p:sp>
    </p:spTree>
    <p:extLst>
      <p:ext uri="{BB962C8B-B14F-4D97-AF65-F5344CB8AC3E}">
        <p14:creationId xmlns:p14="http://schemas.microsoft.com/office/powerpoint/2010/main" val="344217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E94969-B45A-4153-933E-9F286F3CC1E0}" type="datetime1">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F3A14-F5F4-4EA3-B642-4A9E338EA613}" type="slidenum">
              <a:rPr lang="en-US" smtClean="0"/>
              <a:t>‹#›</a:t>
            </a:fld>
            <a:endParaRPr lang="en-US"/>
          </a:p>
        </p:txBody>
      </p:sp>
    </p:spTree>
    <p:extLst>
      <p:ext uri="{BB962C8B-B14F-4D97-AF65-F5344CB8AC3E}">
        <p14:creationId xmlns:p14="http://schemas.microsoft.com/office/powerpoint/2010/main" val="2120844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e con form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385200" y="367200"/>
            <a:ext cx="6403716" cy="374564"/>
          </a:xfrm>
          <a:prstGeom prst="rect">
            <a:avLst/>
          </a:prstGeom>
        </p:spPr>
        <p:txBody>
          <a:bodyPr wrap="square" lIns="35662" tIns="17831" rIns="35662" bIns="17831">
            <a:spAutoFit/>
          </a:bodyPr>
          <a:lstStyle>
            <a:lvl1pPr>
              <a:defRPr kumimoji="0" lang="es-ES_tradnl" sz="2200" b="1" i="0" strike="noStrike" cap="none" spc="0" normalizeH="0" noProof="0" dirty="0">
                <a:ln>
                  <a:noFill/>
                </a:ln>
                <a:solidFill>
                  <a:schemeClr val="accent4"/>
                </a:solidFill>
                <a:effectLst/>
                <a:uLnTx/>
                <a:uFillTx/>
                <a:latin typeface="+mj-lt"/>
                <a:cs typeface="+mn-cs"/>
              </a:defRPr>
            </a:lvl1pPr>
          </a:lstStyle>
          <a:p>
            <a:pPr lvl="0" defTabSz="356616">
              <a:lnSpc>
                <a:spcPct val="100000"/>
              </a:lnSpc>
            </a:pPr>
            <a:r>
              <a:rPr lang="en-US" noProof="0" dirty="0"/>
              <a:t>Click here to modify the style of the master title</a:t>
            </a:r>
            <a:endParaRPr lang="es-ES_tradnl" noProof="0" dirty="0"/>
          </a:p>
        </p:txBody>
      </p:sp>
      <p:sp>
        <p:nvSpPr>
          <p:cNvPr id="3" name="object 28"/>
          <p:cNvSpPr/>
          <p:nvPr userDrawn="1"/>
        </p:nvSpPr>
        <p:spPr>
          <a:xfrm>
            <a:off x="1" y="6202258"/>
            <a:ext cx="9130679" cy="655742"/>
          </a:xfrm>
          <a:custGeom>
            <a:avLst/>
            <a:gdLst/>
            <a:ahLst/>
            <a:cxnLst/>
            <a:rect l="l" t="t" r="r" b="b"/>
            <a:pathLst>
              <a:path w="20104100" h="1094740">
                <a:moveTo>
                  <a:pt x="20104099" y="0"/>
                </a:moveTo>
                <a:lnTo>
                  <a:pt x="0" y="1088806"/>
                </a:lnTo>
                <a:lnTo>
                  <a:pt x="0" y="1094580"/>
                </a:lnTo>
                <a:lnTo>
                  <a:pt x="20104099" y="1094580"/>
                </a:lnTo>
                <a:lnTo>
                  <a:pt x="20104099" y="0"/>
                </a:lnTo>
                <a:close/>
              </a:path>
            </a:pathLst>
          </a:custGeom>
          <a:solidFill>
            <a:srgbClr val="DCDEE0">
              <a:alpha val="29998"/>
            </a:srgbClr>
          </a:solidFill>
        </p:spPr>
        <p:txBody>
          <a:bodyPr wrap="square" lIns="0" tIns="0" rIns="0" bIns="0" rtlCol="0"/>
          <a:lstStyle/>
          <a:p>
            <a:pPr defTabSz="914400" fontAlgn="auto">
              <a:spcBef>
                <a:spcPts val="0"/>
              </a:spcBef>
              <a:spcAft>
                <a:spcPts val="0"/>
              </a:spcAft>
            </a:pPr>
            <a:endParaRPr sz="1100" u="none">
              <a:solidFill>
                <a:prstClr val="black"/>
              </a:solidFill>
              <a:latin typeface="Calibri"/>
              <a:ea typeface="+mn-ea"/>
            </a:endParaRPr>
          </a:p>
        </p:txBody>
      </p:sp>
    </p:spTree>
    <p:extLst>
      <p:ext uri="{BB962C8B-B14F-4D97-AF65-F5344CB8AC3E}">
        <p14:creationId xmlns:p14="http://schemas.microsoft.com/office/powerpoint/2010/main" val="386352592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vertical y texto">
    <p:spTree>
      <p:nvGrpSpPr>
        <p:cNvPr id="1" name=""/>
        <p:cNvGrpSpPr/>
        <p:nvPr/>
      </p:nvGrpSpPr>
      <p:grpSpPr>
        <a:xfrm>
          <a:off x="0" y="0"/>
          <a:ext cx="0" cy="0"/>
          <a:chOff x="0" y="0"/>
          <a:chExt cx="0" cy="0"/>
        </a:xfrm>
      </p:grpSpPr>
      <p:pic>
        <p:nvPicPr>
          <p:cNvPr id="4" name="Imagen 9" descr="8.jpg"/>
          <p:cNvPicPr>
            <a:picLocks noChangeAspect="1"/>
          </p:cNvPicPr>
          <p:nvPr/>
        </p:nvPicPr>
        <p:blipFill>
          <a:blip r:embed="rId2" cstate="print">
            <a:extLst>
              <a:ext uri="{28A0092B-C50C-407E-A947-70E740481C1C}">
                <a14:useLocalDpi xmlns:a14="http://schemas.microsoft.com/office/drawing/2010/main" val="0"/>
              </a:ext>
            </a:extLst>
          </a:blip>
          <a:srcRect r="94983" b="76889"/>
          <a:stretch>
            <a:fillRect/>
          </a:stretch>
        </p:blipFill>
        <p:spPr bwMode="auto">
          <a:xfrm>
            <a:off x="0" y="0"/>
            <a:ext cx="4587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pie de página 4"/>
          <p:cNvSpPr txBox="1">
            <a:spLocks/>
          </p:cNvSpPr>
          <p:nvPr userDrawn="1"/>
        </p:nvSpPr>
        <p:spPr bwMode="auto">
          <a:xfrm>
            <a:off x="7400925" y="6557495"/>
            <a:ext cx="14478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pitchFamily="34" charset="0"/>
                <a:ea typeface="ＭＳ Ｐゴシック" pitchFamily="34" charset="-128"/>
              </a:defRPr>
            </a:lvl1pPr>
            <a:lvl2pPr marL="742950" indent="-285750" eaLnBrk="0" hangingPunct="0">
              <a:defRPr sz="2400" u="sng">
                <a:solidFill>
                  <a:schemeClr val="tx1"/>
                </a:solidFill>
                <a:latin typeface="Arial" pitchFamily="34" charset="0"/>
                <a:ea typeface="ＭＳ Ｐゴシック" pitchFamily="34" charset="-128"/>
              </a:defRPr>
            </a:lvl2pPr>
            <a:lvl3pPr marL="1143000" indent="-228600" eaLnBrk="0" hangingPunct="0">
              <a:defRPr sz="2400" u="sng">
                <a:solidFill>
                  <a:schemeClr val="tx1"/>
                </a:solidFill>
                <a:latin typeface="Arial" pitchFamily="34" charset="0"/>
                <a:ea typeface="ＭＳ Ｐゴシック" pitchFamily="34" charset="-128"/>
              </a:defRPr>
            </a:lvl3pPr>
            <a:lvl4pPr marL="1600200" indent="-228600" eaLnBrk="0" hangingPunct="0">
              <a:defRPr sz="2400" u="sng">
                <a:solidFill>
                  <a:schemeClr val="tx1"/>
                </a:solidFill>
                <a:latin typeface="Arial" pitchFamily="34" charset="0"/>
                <a:ea typeface="ＭＳ Ｐゴシック" pitchFamily="34" charset="-128"/>
              </a:defRPr>
            </a:lvl4pPr>
            <a:lvl5pPr marL="2057400" indent="-228600" eaLnBrk="0" hangingPunct="0">
              <a:defRPr sz="2400" u="sng">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algn="r" eaLnBrk="1" hangingPunct="1"/>
            <a:fld id="{10D0F942-6CE3-4EB5-A282-20C193C18954}" type="slidenum">
              <a:rPr lang="en-US" sz="1200" u="none">
                <a:solidFill>
                  <a:schemeClr val="tx2"/>
                </a:solidFill>
                <a:latin typeface="Stag Sans Light" pitchFamily="34" charset="0"/>
              </a:rPr>
              <a:pPr algn="r" eaLnBrk="1" hangingPunct="1"/>
              <a:t>‹#›</a:t>
            </a:fld>
            <a:endParaRPr lang="en-US" sz="1200" u="none" dirty="0">
              <a:solidFill>
                <a:schemeClr val="tx2"/>
              </a:solidFill>
              <a:latin typeface="Stag Sans Light" pitchFamily="34" charset="0"/>
            </a:endParaRPr>
          </a:p>
        </p:txBody>
      </p:sp>
      <p:pic>
        <p:nvPicPr>
          <p:cNvPr id="6" name="Picture 8" descr="BBVA USA Log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5750" y="44450"/>
            <a:ext cx="19145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363569" y="1571346"/>
            <a:ext cx="8485156" cy="4892019"/>
          </a:xfrm>
          <a:prstGeom prst="rect">
            <a:avLst/>
          </a:prstGeom>
        </p:spPr>
        <p:txBody>
          <a:bodyPr/>
          <a:lstStyle>
            <a:lvl1pPr>
              <a:defRPr sz="2800">
                <a:solidFill>
                  <a:schemeClr val="tx2"/>
                </a:solidFill>
                <a:latin typeface="BBVA Office Light" panose="020B0303040000020004" pitchFamily="34" charset="0"/>
              </a:defRPr>
            </a:lvl1pPr>
            <a:lvl2pPr>
              <a:defRPr sz="2400">
                <a:solidFill>
                  <a:schemeClr val="tx2"/>
                </a:solidFill>
                <a:latin typeface="BBVA Office Light" panose="020B0303040000020004" pitchFamily="34" charset="0"/>
              </a:defRPr>
            </a:lvl2pPr>
            <a:lvl3pPr>
              <a:defRPr sz="2000">
                <a:solidFill>
                  <a:schemeClr val="tx2"/>
                </a:solidFill>
                <a:latin typeface="BBVA Office Light" panose="020B0303040000020004" pitchFamily="34" charset="0"/>
              </a:defRPr>
            </a:lvl3pPr>
            <a:lvl4pPr>
              <a:defRPr sz="1800">
                <a:solidFill>
                  <a:schemeClr val="tx2"/>
                </a:solidFill>
                <a:latin typeface="BBVA Office Light" panose="020B0303040000020004" pitchFamily="34" charset="0"/>
              </a:defRPr>
            </a:lvl4pPr>
            <a:lvl5pPr>
              <a:defRPr sz="1800">
                <a:solidFill>
                  <a:schemeClr val="tx2"/>
                </a:solidFill>
                <a:latin typeface="BBVA Office Light" panose="020B0303040000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381417" y="718785"/>
            <a:ext cx="8467308" cy="755650"/>
          </a:xfrm>
          <a:prstGeom prst="rect">
            <a:avLst/>
          </a:prstGeom>
        </p:spPr>
        <p:txBody>
          <a:bodyPr/>
          <a:lstStyle>
            <a:lvl1pPr>
              <a:buNone/>
              <a:defRPr sz="3600" b="0">
                <a:solidFill>
                  <a:schemeClr val="bg2"/>
                </a:solidFill>
                <a:latin typeface="BBVA Office Book" panose="020B05030400000200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3" name="TextBox 2"/>
          <p:cNvSpPr txBox="1"/>
          <p:nvPr userDrawn="1"/>
        </p:nvSpPr>
        <p:spPr>
          <a:xfrm>
            <a:off x="68825" y="6463366"/>
            <a:ext cx="4207341" cy="307777"/>
          </a:xfrm>
          <a:prstGeom prst="rect">
            <a:avLst/>
          </a:prstGeom>
          <a:noFill/>
        </p:spPr>
        <p:txBody>
          <a:bodyPr wrap="square" rtlCol="0">
            <a:spAutoFit/>
          </a:bodyPr>
          <a:lstStyle/>
          <a:p>
            <a:r>
              <a:rPr lang="en-US" sz="1400" u="none" dirty="0">
                <a:solidFill>
                  <a:schemeClr val="bg2"/>
                </a:solidFill>
                <a:latin typeface="+mn-lt"/>
              </a:rPr>
              <a:t>BSA/AML &amp; Sanctions Compliance</a:t>
            </a:r>
          </a:p>
        </p:txBody>
      </p:sp>
    </p:spTree>
    <p:extLst>
      <p:ext uri="{BB962C8B-B14F-4D97-AF65-F5344CB8AC3E}">
        <p14:creationId xmlns:p14="http://schemas.microsoft.com/office/powerpoint/2010/main" val="102966463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Foto_opción 1">
    <p:spTree>
      <p:nvGrpSpPr>
        <p:cNvPr id="1" name=""/>
        <p:cNvGrpSpPr/>
        <p:nvPr/>
      </p:nvGrpSpPr>
      <p:grpSpPr>
        <a:xfrm>
          <a:off x="0" y="0"/>
          <a:ext cx="0" cy="0"/>
          <a:chOff x="0" y="0"/>
          <a:chExt cx="0" cy="0"/>
        </a:xfrm>
      </p:grpSpPr>
      <p:sp>
        <p:nvSpPr>
          <p:cNvPr id="8" name="7 Marcador de posición de imagen"/>
          <p:cNvSpPr>
            <a:spLocks noGrp="1"/>
          </p:cNvSpPr>
          <p:nvPr>
            <p:ph type="pic" sz="quarter" idx="10"/>
          </p:nvPr>
        </p:nvSpPr>
        <p:spPr>
          <a:xfrm>
            <a:off x="3083243" y="0"/>
            <a:ext cx="6060758" cy="6871716"/>
          </a:xfrm>
          <a:custGeom>
            <a:avLst/>
            <a:gdLst>
              <a:gd name="connsiteX0" fmla="*/ 0 w 9158288"/>
              <a:gd name="connsiteY0" fmla="*/ 0 h 5715000"/>
              <a:gd name="connsiteX1" fmla="*/ 9158288 w 9158288"/>
              <a:gd name="connsiteY1" fmla="*/ 0 h 5715000"/>
              <a:gd name="connsiteX2" fmla="*/ 9158288 w 9158288"/>
              <a:gd name="connsiteY2" fmla="*/ 5715000 h 5715000"/>
              <a:gd name="connsiteX3" fmla="*/ 0 w 9158288"/>
              <a:gd name="connsiteY3" fmla="*/ 5715000 h 5715000"/>
              <a:gd name="connsiteX4" fmla="*/ 0 w 9158288"/>
              <a:gd name="connsiteY4" fmla="*/ 0 h 5715000"/>
              <a:gd name="connsiteX0" fmla="*/ 4122420 w 9158288"/>
              <a:gd name="connsiteY0" fmla="*/ 0 h 5715000"/>
              <a:gd name="connsiteX1" fmla="*/ 9158288 w 9158288"/>
              <a:gd name="connsiteY1" fmla="*/ 0 h 5715000"/>
              <a:gd name="connsiteX2" fmla="*/ 9158288 w 9158288"/>
              <a:gd name="connsiteY2" fmla="*/ 5715000 h 5715000"/>
              <a:gd name="connsiteX3" fmla="*/ 0 w 9158288"/>
              <a:gd name="connsiteY3" fmla="*/ 5715000 h 5715000"/>
              <a:gd name="connsiteX4" fmla="*/ 4122420 w 9158288"/>
              <a:gd name="connsiteY4" fmla="*/ 0 h 5715000"/>
              <a:gd name="connsiteX0" fmla="*/ 1036320 w 6072188"/>
              <a:gd name="connsiteY0" fmla="*/ 0 h 5715000"/>
              <a:gd name="connsiteX1" fmla="*/ 6072188 w 6072188"/>
              <a:gd name="connsiteY1" fmla="*/ 0 h 5715000"/>
              <a:gd name="connsiteX2" fmla="*/ 6072188 w 6072188"/>
              <a:gd name="connsiteY2" fmla="*/ 5715000 h 5715000"/>
              <a:gd name="connsiteX3" fmla="*/ 0 w 6072188"/>
              <a:gd name="connsiteY3" fmla="*/ 5707380 h 5715000"/>
              <a:gd name="connsiteX4" fmla="*/ 1036320 w 6072188"/>
              <a:gd name="connsiteY4" fmla="*/ 0 h 5715000"/>
              <a:gd name="connsiteX0" fmla="*/ 1017270 w 6053138"/>
              <a:gd name="connsiteY0" fmla="*/ 0 h 5722620"/>
              <a:gd name="connsiteX1" fmla="*/ 6053138 w 6053138"/>
              <a:gd name="connsiteY1" fmla="*/ 0 h 5722620"/>
              <a:gd name="connsiteX2" fmla="*/ 6053138 w 6053138"/>
              <a:gd name="connsiteY2" fmla="*/ 5715000 h 5722620"/>
              <a:gd name="connsiteX3" fmla="*/ 0 w 6053138"/>
              <a:gd name="connsiteY3" fmla="*/ 5722620 h 5722620"/>
              <a:gd name="connsiteX4" fmla="*/ 1017270 w 6053138"/>
              <a:gd name="connsiteY4" fmla="*/ 0 h 5722620"/>
              <a:gd name="connsiteX0" fmla="*/ 1017270 w 6053138"/>
              <a:gd name="connsiteY0" fmla="*/ 0 h 5715000"/>
              <a:gd name="connsiteX1" fmla="*/ 6053138 w 6053138"/>
              <a:gd name="connsiteY1" fmla="*/ 0 h 5715000"/>
              <a:gd name="connsiteX2" fmla="*/ 6053138 w 6053138"/>
              <a:gd name="connsiteY2" fmla="*/ 5715000 h 5715000"/>
              <a:gd name="connsiteX3" fmla="*/ 0 w 6053138"/>
              <a:gd name="connsiteY3" fmla="*/ 5711190 h 5715000"/>
              <a:gd name="connsiteX4" fmla="*/ 1017270 w 6053138"/>
              <a:gd name="connsiteY4" fmla="*/ 0 h 5715000"/>
              <a:gd name="connsiteX0" fmla="*/ 1021080 w 6056948"/>
              <a:gd name="connsiteY0" fmla="*/ 0 h 5715000"/>
              <a:gd name="connsiteX1" fmla="*/ 6056948 w 6056948"/>
              <a:gd name="connsiteY1" fmla="*/ 0 h 5715000"/>
              <a:gd name="connsiteX2" fmla="*/ 6056948 w 6056948"/>
              <a:gd name="connsiteY2" fmla="*/ 5715000 h 5715000"/>
              <a:gd name="connsiteX3" fmla="*/ 0 w 6056948"/>
              <a:gd name="connsiteY3" fmla="*/ 5711190 h 5715000"/>
              <a:gd name="connsiteX4" fmla="*/ 1021080 w 6056948"/>
              <a:gd name="connsiteY4" fmla="*/ 0 h 5715000"/>
              <a:gd name="connsiteX0" fmla="*/ 1021080 w 6056948"/>
              <a:gd name="connsiteY0" fmla="*/ 0 h 5726430"/>
              <a:gd name="connsiteX1" fmla="*/ 6056948 w 6056948"/>
              <a:gd name="connsiteY1" fmla="*/ 0 h 5726430"/>
              <a:gd name="connsiteX2" fmla="*/ 6056948 w 6056948"/>
              <a:gd name="connsiteY2" fmla="*/ 5726430 h 5726430"/>
              <a:gd name="connsiteX3" fmla="*/ 0 w 6056948"/>
              <a:gd name="connsiteY3" fmla="*/ 5711190 h 5726430"/>
              <a:gd name="connsiteX4" fmla="*/ 1021080 w 6056948"/>
              <a:gd name="connsiteY4" fmla="*/ 0 h 5726430"/>
              <a:gd name="connsiteX0" fmla="*/ 1024890 w 6060758"/>
              <a:gd name="connsiteY0" fmla="*/ 0 h 5726430"/>
              <a:gd name="connsiteX1" fmla="*/ 6060758 w 6060758"/>
              <a:gd name="connsiteY1" fmla="*/ 0 h 5726430"/>
              <a:gd name="connsiteX2" fmla="*/ 6060758 w 6060758"/>
              <a:gd name="connsiteY2" fmla="*/ 5726430 h 5726430"/>
              <a:gd name="connsiteX3" fmla="*/ 0 w 6060758"/>
              <a:gd name="connsiteY3" fmla="*/ 5722620 h 5726430"/>
              <a:gd name="connsiteX4" fmla="*/ 1024890 w 6060758"/>
              <a:gd name="connsiteY4" fmla="*/ 0 h 572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0758" h="5726430">
                <a:moveTo>
                  <a:pt x="1024890" y="0"/>
                </a:moveTo>
                <a:lnTo>
                  <a:pt x="6060758" y="0"/>
                </a:lnTo>
                <a:lnTo>
                  <a:pt x="6060758" y="5726430"/>
                </a:lnTo>
                <a:lnTo>
                  <a:pt x="0" y="5722620"/>
                </a:lnTo>
                <a:lnTo>
                  <a:pt x="1024890" y="0"/>
                </a:lnTo>
                <a:close/>
              </a:path>
            </a:pathLst>
          </a:custGeom>
        </p:spPr>
        <p:txBody>
          <a:bodyPr anchor="ctr"/>
          <a:lstStyle>
            <a:lvl1pPr marL="0" indent="0" algn="ctr">
              <a:buFont typeface="Arial" panose="020B0604020202020204" pitchFamily="34" charset="0"/>
              <a:buNone/>
              <a:defRPr sz="1015">
                <a:solidFill>
                  <a:schemeClr val="accent2"/>
                </a:solidFill>
                <a:latin typeface="+mj-lt"/>
              </a:defRPr>
            </a:lvl1pPr>
          </a:lstStyle>
          <a:p>
            <a:r>
              <a:rPr lang="en-US" noProof="0" dirty="0"/>
              <a:t>Click icon to add picture</a:t>
            </a:r>
          </a:p>
        </p:txBody>
      </p:sp>
      <p:grpSp>
        <p:nvGrpSpPr>
          <p:cNvPr id="3" name="2 Grupo"/>
          <p:cNvGrpSpPr/>
          <p:nvPr userDrawn="1"/>
        </p:nvGrpSpPr>
        <p:grpSpPr>
          <a:xfrm>
            <a:off x="-13856" y="-1"/>
            <a:ext cx="4135582" cy="6858001"/>
            <a:chOff x="-13856" y="-1"/>
            <a:chExt cx="4135582" cy="5715001"/>
          </a:xfrm>
        </p:grpSpPr>
        <p:sp>
          <p:nvSpPr>
            <p:cNvPr id="4" name="object 3"/>
            <p:cNvSpPr/>
            <p:nvPr/>
          </p:nvSpPr>
          <p:spPr>
            <a:xfrm>
              <a:off x="1334472" y="0"/>
              <a:ext cx="2769253" cy="5715000"/>
            </a:xfrm>
            <a:custGeom>
              <a:avLst/>
              <a:gdLst>
                <a:gd name="connsiteX0" fmla="*/ 5541199 w 5541199"/>
                <a:gd name="connsiteY0" fmla="*/ 0 h 11308557"/>
                <a:gd name="connsiteX1" fmla="*/ 0 w 5541199"/>
                <a:gd name="connsiteY1" fmla="*/ 0 h 11308557"/>
                <a:gd name="connsiteX2" fmla="*/ 2943384 w 5541199"/>
                <a:gd name="connsiteY2" fmla="*/ 11308556 h 11308557"/>
                <a:gd name="connsiteX3" fmla="*/ 3442597 w 5541199"/>
                <a:gd name="connsiteY3" fmla="*/ 11308556 h 11308557"/>
                <a:gd name="connsiteX4" fmla="*/ 5541199 w 5541199"/>
                <a:gd name="connsiteY4" fmla="*/ 0 h 11308557"/>
                <a:gd name="connsiteX0" fmla="*/ 5541199 w 5541199"/>
                <a:gd name="connsiteY0" fmla="*/ 0 h 11308557"/>
                <a:gd name="connsiteX1" fmla="*/ 0 w 5541199"/>
                <a:gd name="connsiteY1" fmla="*/ 0 h 11308557"/>
                <a:gd name="connsiteX2" fmla="*/ 2943384 w 5541199"/>
                <a:gd name="connsiteY2" fmla="*/ 11308556 h 11308557"/>
                <a:gd name="connsiteX3" fmla="*/ 3511210 w 5541199"/>
                <a:gd name="connsiteY3" fmla="*/ 11308557 h 11308557"/>
                <a:gd name="connsiteX4" fmla="*/ 5541199 w 5541199"/>
                <a:gd name="connsiteY4" fmla="*/ 0 h 1130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199" h="11308557">
                  <a:moveTo>
                    <a:pt x="5541199" y="0"/>
                  </a:moveTo>
                  <a:lnTo>
                    <a:pt x="0" y="0"/>
                  </a:lnTo>
                  <a:lnTo>
                    <a:pt x="2943384" y="11308556"/>
                  </a:lnTo>
                  <a:lnTo>
                    <a:pt x="3511210" y="11308557"/>
                  </a:lnTo>
                  <a:lnTo>
                    <a:pt x="5541199" y="0"/>
                  </a:lnTo>
                  <a:close/>
                </a:path>
              </a:pathLst>
            </a:custGeom>
            <a:solidFill>
              <a:schemeClr val="tx1">
                <a:lumMod val="75000"/>
              </a:schemeClr>
            </a:solidFill>
          </p:spPr>
          <p:txBody>
            <a:bodyPr wrap="square" lIns="0" tIns="0" rIns="0" bIns="0" rtlCol="0"/>
            <a:lstStyle/>
            <a:p>
              <a:pPr defTabSz="329192" fontAlgn="base">
                <a:spcBef>
                  <a:spcPct val="0"/>
                </a:spcBef>
                <a:spcAft>
                  <a:spcPct val="0"/>
                </a:spcAft>
              </a:pPr>
              <a:endParaRPr lang="en-US" sz="1754" u="sng" dirty="0">
                <a:solidFill>
                  <a:srgbClr val="004481"/>
                </a:solidFill>
                <a:latin typeface="BBVA Office Book" pitchFamily="34" charset="0"/>
                <a:ea typeface="ＭＳ Ｐゴシック" pitchFamily="34" charset="-128"/>
              </a:endParaRPr>
            </a:p>
          </p:txBody>
        </p:sp>
        <p:sp>
          <p:nvSpPr>
            <p:cNvPr id="5" name="16 Rectángulo"/>
            <p:cNvSpPr/>
            <p:nvPr/>
          </p:nvSpPr>
          <p:spPr>
            <a:xfrm>
              <a:off x="-13856" y="-1"/>
              <a:ext cx="4135582" cy="5715001"/>
            </a:xfrm>
            <a:custGeom>
              <a:avLst/>
              <a:gdLst/>
              <a:ahLst/>
              <a:cxnLst/>
              <a:rect l="l" t="t" r="r" b="b"/>
              <a:pathLst>
                <a:path w="4135582" h="5715001">
                  <a:moveTo>
                    <a:pt x="13855" y="0"/>
                  </a:moveTo>
                  <a:lnTo>
                    <a:pt x="3024184" y="0"/>
                  </a:lnTo>
                  <a:lnTo>
                    <a:pt x="3024184" y="6926"/>
                  </a:lnTo>
                  <a:lnTo>
                    <a:pt x="4135582" y="6926"/>
                  </a:lnTo>
                  <a:lnTo>
                    <a:pt x="3034146" y="5714999"/>
                  </a:lnTo>
                  <a:lnTo>
                    <a:pt x="3024184" y="5714976"/>
                  </a:lnTo>
                  <a:lnTo>
                    <a:pt x="3024184" y="5715000"/>
                  </a:lnTo>
                  <a:lnTo>
                    <a:pt x="3024184" y="5715001"/>
                  </a:lnTo>
                  <a:lnTo>
                    <a:pt x="13855" y="5715001"/>
                  </a:lnTo>
                  <a:lnTo>
                    <a:pt x="13855" y="5715000"/>
                  </a:lnTo>
                  <a:lnTo>
                    <a:pt x="13855" y="5708095"/>
                  </a:lnTo>
                  <a:lnTo>
                    <a:pt x="0" y="5708064"/>
                  </a:lnTo>
                  <a:cubicBezTo>
                    <a:pt x="4618" y="3807684"/>
                    <a:pt x="9237" y="1907305"/>
                    <a:pt x="13855" y="6926"/>
                  </a:cubicBezTo>
                  <a:close/>
                </a:path>
              </a:pathLst>
            </a:custGeom>
            <a:solidFill>
              <a:schemeClr val="tx1"/>
            </a:solidFill>
          </p:spPr>
          <p:txBody>
            <a:bodyPr wrap="none" lIns="0" tIns="0" rIns="0" bIns="0" rtlCol="0" anchor="ctr">
              <a:noAutofit/>
            </a:bodyPr>
            <a:lstStyle/>
            <a:p>
              <a:pPr algn="ctr" defTabSz="329192" fontAlgn="base">
                <a:spcBef>
                  <a:spcPct val="0"/>
                </a:spcBef>
                <a:spcAft>
                  <a:spcPct val="0"/>
                </a:spcAft>
              </a:pPr>
              <a:endParaRPr lang="en-US" sz="1754" dirty="0">
                <a:solidFill>
                  <a:srgbClr val="FFFFFF"/>
                </a:solidFill>
                <a:ea typeface="ＭＳ Ｐゴシック" pitchFamily="34" charset="-128"/>
              </a:endParaRPr>
            </a:p>
          </p:txBody>
        </p:sp>
      </p:grpSp>
      <p:sp>
        <p:nvSpPr>
          <p:cNvPr id="2" name="1 Título"/>
          <p:cNvSpPr>
            <a:spLocks noGrp="1"/>
          </p:cNvSpPr>
          <p:nvPr>
            <p:ph type="title" hasCustomPrompt="1"/>
          </p:nvPr>
        </p:nvSpPr>
        <p:spPr>
          <a:xfrm>
            <a:off x="217488" y="1659573"/>
            <a:ext cx="4155720" cy="781876"/>
          </a:xfrm>
          <a:prstGeom prst="rect">
            <a:avLst/>
          </a:prstGeom>
        </p:spPr>
        <p:txBody>
          <a:bodyPr wrap="square" lIns="0" tIns="0" rIns="0" bIns="0">
            <a:noAutofit/>
          </a:bodyPr>
          <a:lstStyle>
            <a:lvl1pPr>
              <a:defRPr kumimoji="0" lang="es-ES_tradnl" sz="1846" b="0" i="0" strike="noStrike" cap="none" spc="0" normalizeH="0" noProof="0">
                <a:ln>
                  <a:noFill/>
                </a:ln>
                <a:solidFill>
                  <a:schemeClr val="bg1"/>
                </a:solidFill>
                <a:effectLst/>
                <a:uLnTx/>
                <a:uFillTx/>
                <a:cs typeface="+mn-cs"/>
              </a:defRPr>
            </a:lvl1pPr>
          </a:lstStyle>
          <a:p>
            <a:pPr lvl="0"/>
            <a:r>
              <a:rPr lang="en-US" noProof="0" dirty="0"/>
              <a:t>Click here to modify the style of the master title</a:t>
            </a:r>
          </a:p>
        </p:txBody>
      </p:sp>
    </p:spTree>
    <p:extLst>
      <p:ext uri="{BB962C8B-B14F-4D97-AF65-F5344CB8AC3E}">
        <p14:creationId xmlns:p14="http://schemas.microsoft.com/office/powerpoint/2010/main" val="2075485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Rectangle 5"/>
          <p:cNvSpPr/>
          <p:nvPr userDrawn="1"/>
        </p:nvSpPr>
        <p:spPr>
          <a:xfrm>
            <a:off x="2286" y="0"/>
            <a:ext cx="9141714" cy="6858000"/>
          </a:xfrm>
          <a:prstGeom prst="rect">
            <a:avLst/>
          </a:prstGeom>
          <a:gradFill flip="none" rotWithShape="1">
            <a:gsLst>
              <a:gs pos="0">
                <a:schemeClr val="accent1"/>
              </a:gs>
              <a:gs pos="88000">
                <a:srgbClr val="19468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endParaRPr lang="en-US" sz="1425" dirty="0">
              <a:solidFill>
                <a:prstClr val="white"/>
              </a:solidFill>
            </a:endParaRPr>
          </a:p>
        </p:txBody>
      </p:sp>
      <p:sp>
        <p:nvSpPr>
          <p:cNvPr id="2" name="Title 1"/>
          <p:cNvSpPr>
            <a:spLocks noGrp="1"/>
          </p:cNvSpPr>
          <p:nvPr>
            <p:ph type="ctrTitle" hasCustomPrompt="1"/>
          </p:nvPr>
        </p:nvSpPr>
        <p:spPr>
          <a:xfrm>
            <a:off x="1143000" y="3018971"/>
            <a:ext cx="6858000" cy="1212352"/>
          </a:xfrm>
        </p:spPr>
        <p:txBody>
          <a:bodyPr anchor="b">
            <a:noAutofit/>
          </a:bodyPr>
          <a:lstStyle>
            <a:lvl1pPr algn="ctr">
              <a:defRPr sz="3975">
                <a:solidFill>
                  <a:schemeClr val="bg1"/>
                </a:solidFill>
                <a:latin typeface="PayPal Sans Big Thin" panose="020B040304050404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143000" y="4552951"/>
            <a:ext cx="6858000" cy="384048"/>
          </a:xfrm>
        </p:spPr>
        <p:txBody>
          <a:bodyPr tIns="0" rIns="0" bIns="0">
            <a:noAutofit/>
          </a:bodyPr>
          <a:lstStyle>
            <a:lvl1pPr marL="0" indent="0" algn="ctr">
              <a:buNone/>
              <a:defRPr sz="1800" baseline="0">
                <a:solidFill>
                  <a:schemeClr val="bg1">
                    <a:alpha val="60000"/>
                  </a:schemeClr>
                </a:solidFill>
              </a:defRPr>
            </a:lvl1pPr>
            <a:lvl2pPr marL="342892" indent="0" algn="ctr">
              <a:buNone/>
              <a:defRPr sz="1500"/>
            </a:lvl2pPr>
            <a:lvl3pPr marL="685783" indent="0" algn="ctr">
              <a:buNone/>
              <a:defRPr sz="1425"/>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3028950" y="6546850"/>
            <a:ext cx="3086100" cy="120651"/>
          </a:xfrm>
        </p:spPr>
        <p:txBody>
          <a:bodyPr/>
          <a:lstStyle>
            <a:lvl1pPr algn="ctr">
              <a:defRPr>
                <a:solidFill>
                  <a:schemeClr val="bg1">
                    <a:alpha val="60000"/>
                  </a:schemeClr>
                </a:solidFill>
              </a:defRPr>
            </a:lvl1pPr>
          </a:lstStyle>
          <a:p>
            <a:endParaRPr lang="en-US" dirty="0">
              <a:solidFill>
                <a:prstClr val="white">
                  <a:alpha val="60000"/>
                </a:prstClr>
              </a:solidFill>
            </a:endParaRPr>
          </a:p>
        </p:txBody>
      </p:sp>
      <p:sp>
        <p:nvSpPr>
          <p:cNvPr id="10" name="Text Placeholder 8"/>
          <p:cNvSpPr>
            <a:spLocks noGrp="1"/>
          </p:cNvSpPr>
          <p:nvPr>
            <p:ph type="body" sz="quarter" idx="12" hasCustomPrompt="1"/>
          </p:nvPr>
        </p:nvSpPr>
        <p:spPr>
          <a:xfrm>
            <a:off x="1143000" y="4962527"/>
            <a:ext cx="6858000" cy="485775"/>
          </a:xfrm>
        </p:spPr>
        <p:txBody>
          <a:bodyPr/>
          <a:lstStyle>
            <a:lvl1pPr marL="0" indent="0" algn="ctr" defTabSz="685783" rtl="0" eaLnBrk="1" latinLnBrk="0" hangingPunct="1">
              <a:lnSpc>
                <a:spcPct val="90000"/>
              </a:lnSpc>
              <a:spcBef>
                <a:spcPts val="1125"/>
              </a:spcBef>
              <a:buClr>
                <a:schemeClr val="accent1"/>
              </a:buClr>
              <a:buFont typeface="Arial" panose="020B0604020202020204" pitchFamily="34" charset="0"/>
              <a:buNone/>
              <a:defRPr lang="en-US" sz="1200" kern="1200" baseline="0" dirty="0">
                <a:solidFill>
                  <a:schemeClr val="bg1">
                    <a:alpha val="60000"/>
                  </a:schemeClr>
                </a:solidFill>
                <a:latin typeface="+mn-lt"/>
                <a:ea typeface="+mn-ea"/>
                <a:cs typeface="+mn-cs"/>
              </a:defRPr>
            </a:lvl1pPr>
          </a:lstStyle>
          <a:p>
            <a:r>
              <a:rPr lang="en-US" dirty="0"/>
              <a:t>Click to edit master Presenter/Date style</a:t>
            </a:r>
          </a:p>
        </p:txBody>
      </p:sp>
    </p:spTree>
    <p:extLst>
      <p:ext uri="{BB962C8B-B14F-4D97-AF65-F5344CB8AC3E}">
        <p14:creationId xmlns:p14="http://schemas.microsoft.com/office/powerpoint/2010/main" val="225390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rotiviti_Header, SUB">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629400" cy="990600"/>
          </a:xfrm>
        </p:spPr>
        <p:txBody>
          <a:bodyPr/>
          <a:lstStyle>
            <a:lvl1pPr>
              <a:defRPr sz="2400" b="0"/>
            </a:lvl1pPr>
          </a:lstStyle>
          <a:p>
            <a:r>
              <a:rPr lang="en-US" dirty="0"/>
              <a:t>Click to edit Master title style</a:t>
            </a:r>
          </a:p>
        </p:txBody>
      </p:sp>
      <p:sp>
        <p:nvSpPr>
          <p:cNvPr id="6" name="Text Placeholder 5"/>
          <p:cNvSpPr>
            <a:spLocks noGrp="1"/>
          </p:cNvSpPr>
          <p:nvPr>
            <p:ph type="body" sz="quarter" idx="13" hasCustomPrompt="1"/>
          </p:nvPr>
        </p:nvSpPr>
        <p:spPr>
          <a:xfrm>
            <a:off x="474663" y="914400"/>
            <a:ext cx="6840537" cy="246221"/>
          </a:xfrm>
        </p:spPr>
        <p:txBody>
          <a:bodyPr/>
          <a:lstStyle>
            <a:lvl1pPr marL="0" indent="0">
              <a:buNone/>
              <a:defRPr sz="1600" b="1" cap="all" baseline="0">
                <a:solidFill>
                  <a:schemeClr val="tx2"/>
                </a:solidFill>
              </a:defRPr>
            </a:lvl1pPr>
          </a:lstStyle>
          <a:p>
            <a:pPr lvl="0"/>
            <a:r>
              <a:rPr lang="en-US" dirty="0"/>
              <a:t>CLICK TO EDIT MASTER TITLE STYLE</a:t>
            </a:r>
          </a:p>
        </p:txBody>
      </p:sp>
      <p:sp>
        <p:nvSpPr>
          <p:cNvPr id="7" name="Slide Number Placeholder 6"/>
          <p:cNvSpPr>
            <a:spLocks noGrp="1"/>
          </p:cNvSpPr>
          <p:nvPr>
            <p:ph type="sldNum" sz="quarter" idx="15"/>
          </p:nvPr>
        </p:nvSpPr>
        <p:spPr/>
        <p:txBody>
          <a:bodyPr/>
          <a:lstStyle/>
          <a:p>
            <a:fld id="{26D6AD9F-AA93-4F96-8A98-A80D0BCCC9B2}" type="slidenum">
              <a:rPr lang="en-US" smtClean="0"/>
              <a:pPr/>
              <a:t>‹#›</a:t>
            </a:fld>
            <a:endParaRPr lang="en-US" dirty="0"/>
          </a:p>
        </p:txBody>
      </p:sp>
    </p:spTree>
    <p:extLst>
      <p:ext uri="{BB962C8B-B14F-4D97-AF65-F5344CB8AC3E}">
        <p14:creationId xmlns:p14="http://schemas.microsoft.com/office/powerpoint/2010/main" val="295691644"/>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rotiviti_SUB,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7" name="Text Placeholder 6"/>
          <p:cNvSpPr>
            <a:spLocks noGrp="1"/>
          </p:cNvSpPr>
          <p:nvPr>
            <p:ph type="body" sz="quarter" idx="12"/>
          </p:nvPr>
        </p:nvSpPr>
        <p:spPr>
          <a:xfrm>
            <a:off x="457200" y="1371600"/>
            <a:ext cx="8229600" cy="2514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4"/>
          </p:nvPr>
        </p:nvSpPr>
        <p:spPr/>
        <p:txBody>
          <a:bodyPr/>
          <a:lstStyle/>
          <a:p>
            <a:fld id="{26D6AD9F-AA93-4F96-8A98-A80D0BCCC9B2}" type="slidenum">
              <a:rPr lang="en-US" smtClean="0">
                <a:solidFill>
                  <a:srgbClr val="5D7B9A"/>
                </a:solidFill>
              </a:rPr>
              <a:pPr/>
              <a:t>‹#›</a:t>
            </a:fld>
            <a:endParaRPr lang="en-US" dirty="0">
              <a:solidFill>
                <a:srgbClr val="5D7B9A"/>
              </a:solidFill>
            </a:endParaRPr>
          </a:p>
        </p:txBody>
      </p:sp>
      <p:sp>
        <p:nvSpPr>
          <p:cNvPr id="5" name="Text Placeholder 5"/>
          <p:cNvSpPr>
            <a:spLocks noGrp="1"/>
          </p:cNvSpPr>
          <p:nvPr>
            <p:ph type="body" sz="quarter" idx="13" hasCustomPrompt="1"/>
          </p:nvPr>
        </p:nvSpPr>
        <p:spPr>
          <a:xfrm>
            <a:off x="474663" y="914400"/>
            <a:ext cx="6840537" cy="246221"/>
          </a:xfrm>
        </p:spPr>
        <p:txBody>
          <a:bodyPr/>
          <a:lstStyle>
            <a:lvl1pPr marL="0" indent="0">
              <a:buNone/>
              <a:defRPr sz="1600" b="1" cap="all" baseline="0">
                <a:solidFill>
                  <a:schemeClr val="tx2"/>
                </a:solidFill>
              </a:defRPr>
            </a:lvl1pPr>
          </a:lstStyle>
          <a:p>
            <a:pPr lvl="0"/>
            <a:r>
              <a:rPr lang="en-US" dirty="0"/>
              <a:t>CLICK TO EDIT MASTER TITLE STYLE</a:t>
            </a:r>
          </a:p>
        </p:txBody>
      </p:sp>
    </p:spTree>
    <p:extLst>
      <p:ext uri="{BB962C8B-B14F-4D97-AF65-F5344CB8AC3E}">
        <p14:creationId xmlns:p14="http://schemas.microsoft.com/office/powerpoint/2010/main" val="272336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C3E99-9228-43D2-BCCC-CCB7962663DE}" type="datetime1">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F3A14-F5F4-4EA3-B642-4A9E338EA613}" type="slidenum">
              <a:rPr lang="en-US" smtClean="0"/>
              <a:t>‹#›</a:t>
            </a:fld>
            <a:endParaRPr lang="en-US"/>
          </a:p>
        </p:txBody>
      </p:sp>
    </p:spTree>
    <p:extLst>
      <p:ext uri="{BB962C8B-B14F-4D97-AF65-F5344CB8AC3E}">
        <p14:creationId xmlns:p14="http://schemas.microsoft.com/office/powerpoint/2010/main" val="8100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9A1EAC-AFC4-4AF7-905B-7EB328D53A6F}" type="datetime1">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F3A14-F5F4-4EA3-B642-4A9E338EA613}" type="slidenum">
              <a:rPr lang="en-US" smtClean="0"/>
              <a:t>‹#›</a:t>
            </a:fld>
            <a:endParaRPr lang="en-US"/>
          </a:p>
        </p:txBody>
      </p:sp>
    </p:spTree>
    <p:extLst>
      <p:ext uri="{BB962C8B-B14F-4D97-AF65-F5344CB8AC3E}">
        <p14:creationId xmlns:p14="http://schemas.microsoft.com/office/powerpoint/2010/main" val="159478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1244DB-E1D5-4690-B24B-E5AF97AB43E8}" type="datetime1">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F3A14-F5F4-4EA3-B642-4A9E338EA613}" type="slidenum">
              <a:rPr lang="en-US" smtClean="0"/>
              <a:t>‹#›</a:t>
            </a:fld>
            <a:endParaRPr lang="en-US"/>
          </a:p>
        </p:txBody>
      </p:sp>
    </p:spTree>
    <p:extLst>
      <p:ext uri="{BB962C8B-B14F-4D97-AF65-F5344CB8AC3E}">
        <p14:creationId xmlns:p14="http://schemas.microsoft.com/office/powerpoint/2010/main" val="50406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813D1F-3238-4134-8734-F0A61E09E179}" type="datetime1">
              <a:rPr lang="en-US" smtClean="0"/>
              <a:t>9/18/2017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F3A14-F5F4-4EA3-B642-4A9E338EA613}" type="slidenum">
              <a:rPr lang="en-US" smtClean="0"/>
              <a:t>‹#›</a:t>
            </a:fld>
            <a:endParaRPr lang="en-US"/>
          </a:p>
        </p:txBody>
      </p:sp>
    </p:spTree>
    <p:extLst>
      <p:ext uri="{BB962C8B-B14F-4D97-AF65-F5344CB8AC3E}">
        <p14:creationId xmlns:p14="http://schemas.microsoft.com/office/powerpoint/2010/main" val="362061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2FBB29-7AE5-4183-83FD-DCDF663D1701}" type="datetime1">
              <a:rPr lang="en-US" smtClean="0"/>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F3A14-F5F4-4EA3-B642-4A9E338EA613}" type="slidenum">
              <a:rPr lang="en-US" smtClean="0"/>
              <a:t>‹#›</a:t>
            </a:fld>
            <a:endParaRPr lang="en-US"/>
          </a:p>
        </p:txBody>
      </p:sp>
    </p:spTree>
    <p:extLst>
      <p:ext uri="{BB962C8B-B14F-4D97-AF65-F5344CB8AC3E}">
        <p14:creationId xmlns:p14="http://schemas.microsoft.com/office/powerpoint/2010/main" val="137600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C280B-B450-49B6-8DFA-503EB806C7AF}" type="datetime1">
              <a:rPr lang="en-US" smtClean="0"/>
              <a:t>9/18/2017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F3A14-F5F4-4EA3-B642-4A9E338EA613}" type="slidenum">
              <a:rPr lang="en-US" smtClean="0"/>
              <a:t>‹#›</a:t>
            </a:fld>
            <a:endParaRPr lang="en-US"/>
          </a:p>
        </p:txBody>
      </p:sp>
    </p:spTree>
    <p:extLst>
      <p:ext uri="{BB962C8B-B14F-4D97-AF65-F5344CB8AC3E}">
        <p14:creationId xmlns:p14="http://schemas.microsoft.com/office/powerpoint/2010/main" val="91681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51157D-FCFF-4EA2-9308-0EE6100776A0}" type="datetime1">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F3A14-F5F4-4EA3-B642-4A9E338EA613}" type="slidenum">
              <a:rPr lang="en-US" smtClean="0"/>
              <a:t>‹#›</a:t>
            </a:fld>
            <a:endParaRPr lang="en-US"/>
          </a:p>
        </p:txBody>
      </p:sp>
    </p:spTree>
    <p:extLst>
      <p:ext uri="{BB962C8B-B14F-4D97-AF65-F5344CB8AC3E}">
        <p14:creationId xmlns:p14="http://schemas.microsoft.com/office/powerpoint/2010/main" val="1448830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F371D1-12B7-4456-9F54-272489B8E0F3}" type="datetime1">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F3A14-F5F4-4EA3-B642-4A9E338EA613}" type="slidenum">
              <a:rPr lang="en-US" smtClean="0"/>
              <a:t>‹#›</a:t>
            </a:fld>
            <a:endParaRPr lang="en-US"/>
          </a:p>
        </p:txBody>
      </p:sp>
    </p:spTree>
    <p:extLst>
      <p:ext uri="{BB962C8B-B14F-4D97-AF65-F5344CB8AC3E}">
        <p14:creationId xmlns:p14="http://schemas.microsoft.com/office/powerpoint/2010/main" val="127063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F05B5-5201-488D-A8F2-BD7FA8C8B73B}" type="datetime1">
              <a:rPr lang="en-US" smtClean="0"/>
              <a:t>9/18/2017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F3A14-F5F4-4EA3-B642-4A9E338EA613}" type="slidenum">
              <a:rPr lang="en-US" smtClean="0"/>
              <a:t>‹#›</a:t>
            </a:fld>
            <a:endParaRPr lang="en-US"/>
          </a:p>
        </p:txBody>
      </p:sp>
    </p:spTree>
    <p:extLst>
      <p:ext uri="{BB962C8B-B14F-4D97-AF65-F5344CB8AC3E}">
        <p14:creationId xmlns:p14="http://schemas.microsoft.com/office/powerpoint/2010/main" val="30191609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isglobal.com/RIS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po.gov/fdsys/pkg/FR-2017-06-14/pdf/2017-12319.pdf?utm_campaign=AML%20-%20Newsbytes%20--%2020170707&amp;utm_medium=email&amp;utm_source=Eloqua" TargetMode="External"/><Relationship Id="rId2" Type="http://schemas.openxmlformats.org/officeDocument/2006/relationships/hyperlink" Target="https://www.congress.gov/bill/115th-congress/house-bill/3089/tex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hyperlink" Target="https://offshoreleaks.icij.org/"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101" y="3269316"/>
            <a:ext cx="8612881" cy="909264"/>
          </a:xfrm>
        </p:spPr>
        <p:txBody>
          <a:bodyPr/>
          <a:lstStyle/>
          <a:p>
            <a:r>
              <a:rPr lang="en-US" sz="2775" dirty="0"/>
              <a:t>BENEFICIAL OWNERSHIP – ARE YOU PREPARED?</a:t>
            </a:r>
            <a:br>
              <a:rPr lang="en-US" sz="2775" dirty="0"/>
            </a:br>
            <a:r>
              <a:rPr lang="en-US" sz="1600" dirty="0"/>
              <a:t>September 19, 2017</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989" y="1293700"/>
            <a:ext cx="1216430" cy="1643824"/>
          </a:xfrm>
          <a:prstGeom prst="rect">
            <a:avLst/>
          </a:prstGeom>
        </p:spPr>
      </p:pic>
      <p:sp>
        <p:nvSpPr>
          <p:cNvPr id="4" name="TextBox 3"/>
          <p:cNvSpPr txBox="1"/>
          <p:nvPr/>
        </p:nvSpPr>
        <p:spPr>
          <a:xfrm>
            <a:off x="1593274" y="4842164"/>
            <a:ext cx="3272443" cy="923330"/>
          </a:xfrm>
          <a:prstGeom prst="rect">
            <a:avLst/>
          </a:prstGeom>
          <a:noFill/>
        </p:spPr>
        <p:txBody>
          <a:bodyPr wrap="square" rtlCol="0">
            <a:spAutoFit/>
          </a:bodyPr>
          <a:lstStyle/>
          <a:p>
            <a:r>
              <a:rPr lang="en-US" dirty="0">
                <a:solidFill>
                  <a:schemeClr val="bg1"/>
                </a:solidFill>
              </a:rPr>
              <a:t>Carol Beaumier</a:t>
            </a:r>
          </a:p>
          <a:p>
            <a:r>
              <a:rPr lang="en-US" dirty="0">
                <a:solidFill>
                  <a:schemeClr val="bg1"/>
                </a:solidFill>
              </a:rPr>
              <a:t>Managing Director </a:t>
            </a:r>
          </a:p>
          <a:p>
            <a:r>
              <a:rPr lang="en-US" dirty="0">
                <a:solidFill>
                  <a:schemeClr val="bg1"/>
                </a:solidFill>
              </a:rPr>
              <a:t>Protiviti</a:t>
            </a:r>
          </a:p>
        </p:txBody>
      </p:sp>
      <p:sp>
        <p:nvSpPr>
          <p:cNvPr id="5" name="TextBox 4"/>
          <p:cNvSpPr txBox="1"/>
          <p:nvPr/>
        </p:nvSpPr>
        <p:spPr>
          <a:xfrm>
            <a:off x="5472545" y="4810991"/>
            <a:ext cx="3272443" cy="923330"/>
          </a:xfrm>
          <a:prstGeom prst="rect">
            <a:avLst/>
          </a:prstGeom>
          <a:noFill/>
        </p:spPr>
        <p:txBody>
          <a:bodyPr wrap="square" rtlCol="0">
            <a:spAutoFit/>
          </a:bodyPr>
          <a:lstStyle/>
          <a:p>
            <a:r>
              <a:rPr lang="en-US" dirty="0">
                <a:solidFill>
                  <a:schemeClr val="bg1"/>
                </a:solidFill>
              </a:rPr>
              <a:t>Lyn Hall-Fore</a:t>
            </a:r>
          </a:p>
          <a:p>
            <a:r>
              <a:rPr lang="en-US" dirty="0">
                <a:solidFill>
                  <a:schemeClr val="bg1"/>
                </a:solidFill>
              </a:rPr>
              <a:t>US Director of BSA/AML</a:t>
            </a:r>
          </a:p>
          <a:p>
            <a:r>
              <a:rPr lang="en-US" dirty="0">
                <a:solidFill>
                  <a:schemeClr val="bg1"/>
                </a:solidFill>
              </a:rPr>
              <a:t>BBVA</a:t>
            </a:r>
          </a:p>
        </p:txBody>
      </p:sp>
    </p:spTree>
    <p:extLst>
      <p:ext uri="{BB962C8B-B14F-4D97-AF65-F5344CB8AC3E}">
        <p14:creationId xmlns:p14="http://schemas.microsoft.com/office/powerpoint/2010/main" val="175412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04" y="315084"/>
            <a:ext cx="7886700" cy="1325563"/>
          </a:xfrm>
        </p:spPr>
        <p:txBody>
          <a:bodyPr>
            <a:normAutofit/>
          </a:bodyPr>
          <a:lstStyle/>
          <a:p>
            <a:r>
              <a:rPr lang="en-US" sz="4000" dirty="0"/>
              <a:t>Identify Natural Persons</a:t>
            </a:r>
            <a:r>
              <a:rPr lang="mr-IN" sz="4000" dirty="0"/>
              <a:t>…</a:t>
            </a:r>
            <a:endParaRPr lang="en-US" sz="4000" dirty="0"/>
          </a:p>
        </p:txBody>
      </p:sp>
      <p:pic>
        <p:nvPicPr>
          <p:cNvPr id="6" name="Picture 5" descr="skd182715sd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8838" y="1573562"/>
            <a:ext cx="884482" cy="2633693"/>
          </a:xfrm>
          <a:prstGeom prst="rect">
            <a:avLst/>
          </a:prstGeom>
        </p:spPr>
      </p:pic>
      <p:pic>
        <p:nvPicPr>
          <p:cNvPr id="7" name="Picture 6" descr="7321018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404" y="1600200"/>
            <a:ext cx="1241442" cy="2639504"/>
          </a:xfrm>
          <a:prstGeom prst="rect">
            <a:avLst/>
          </a:prstGeom>
        </p:spPr>
      </p:pic>
      <p:sp>
        <p:nvSpPr>
          <p:cNvPr id="8" name="TextBox 7"/>
          <p:cNvSpPr txBox="1"/>
          <p:nvPr/>
        </p:nvSpPr>
        <p:spPr>
          <a:xfrm>
            <a:off x="775036" y="4407759"/>
            <a:ext cx="7977130" cy="1815882"/>
          </a:xfrm>
          <a:prstGeom prst="rect">
            <a:avLst/>
          </a:prstGeom>
          <a:noFill/>
        </p:spPr>
        <p:txBody>
          <a:bodyPr wrap="square" rtlCol="0">
            <a:spAutoFit/>
          </a:bodyPr>
          <a:lstStyle/>
          <a:p>
            <a:r>
              <a:rPr lang="en-US" sz="2800" dirty="0"/>
              <a:t>If not a person, obtain ownership of 25% or more in non-publically traded companies or legally formed entities such as limited liability corporations (LLCs) and privately held companies, etc.</a:t>
            </a:r>
          </a:p>
        </p:txBody>
      </p:sp>
      <p:pic>
        <p:nvPicPr>
          <p:cNvPr id="9" name="Picture 8" descr="AA053848.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9612" y="1573562"/>
            <a:ext cx="861233" cy="2633693"/>
          </a:xfrm>
          <a:prstGeom prst="rect">
            <a:avLst/>
          </a:prstGeom>
        </p:spPr>
      </p:pic>
      <p:pic>
        <p:nvPicPr>
          <p:cNvPr id="13" name="Picture 12" descr="7321012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6218" y="1600199"/>
            <a:ext cx="1185656" cy="2607055"/>
          </a:xfrm>
          <a:prstGeom prst="rect">
            <a:avLst/>
          </a:prstGeom>
        </p:spPr>
      </p:pic>
      <p:sp>
        <p:nvSpPr>
          <p:cNvPr id="3" name="Slide Number Placeholder 2"/>
          <p:cNvSpPr>
            <a:spLocks noGrp="1"/>
          </p:cNvSpPr>
          <p:nvPr>
            <p:ph type="sldNum" sz="quarter" idx="12"/>
          </p:nvPr>
        </p:nvSpPr>
        <p:spPr/>
        <p:txBody>
          <a:bodyPr/>
          <a:lstStyle/>
          <a:p>
            <a:fld id="{CE0F3A14-F5F4-4EA3-B642-4A9E338EA613}" type="slidenum">
              <a:rPr lang="en-US" smtClean="0"/>
              <a:t>10</a:t>
            </a:fld>
            <a:endParaRPr lang="en-US"/>
          </a:p>
        </p:txBody>
      </p:sp>
    </p:spTree>
    <p:extLst>
      <p:ext uri="{BB962C8B-B14F-4D97-AF65-F5344CB8AC3E}">
        <p14:creationId xmlns:p14="http://schemas.microsoft.com/office/powerpoint/2010/main" val="1226084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11" y="196804"/>
            <a:ext cx="7886700" cy="1325563"/>
          </a:xfrm>
        </p:spPr>
        <p:txBody>
          <a:bodyPr>
            <a:normAutofit/>
          </a:bodyPr>
          <a:lstStyle/>
          <a:p>
            <a:r>
              <a:rPr lang="en-US" sz="4000" dirty="0"/>
              <a:t>Beneficial Ownership</a:t>
            </a:r>
          </a:p>
        </p:txBody>
      </p:sp>
      <p:graphicFrame>
        <p:nvGraphicFramePr>
          <p:cNvPr id="4" name="Content Placeholder 3"/>
          <p:cNvGraphicFramePr>
            <a:graphicFrameLocks/>
          </p:cNvGraphicFramePr>
          <p:nvPr>
            <p:extLst>
              <p:ext uri="{D42A27DB-BD31-4B8C-83A1-F6EECF244321}">
                <p14:modId xmlns:p14="http://schemas.microsoft.com/office/powerpoint/2010/main" val="3122245547"/>
              </p:ext>
            </p:extLst>
          </p:nvPr>
        </p:nvGraphicFramePr>
        <p:xfrm>
          <a:off x="182823" y="2406554"/>
          <a:ext cx="8812982" cy="4313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18449" y="1116801"/>
            <a:ext cx="8442684" cy="1289753"/>
          </a:xfrm>
          <a:prstGeom prst="rect">
            <a:avLst/>
          </a:prstGeom>
          <a:noFill/>
        </p:spPr>
        <p:txBody>
          <a:bodyPr wrap="square" tIns="90000" bIns="90000" rtlCol="0" anchor="t">
            <a:spAutoFit/>
          </a:bodyPr>
          <a:lstStyle/>
          <a:p>
            <a:r>
              <a:rPr lang="en-US" sz="2400" dirty="0"/>
              <a:t>Title 31 C.F.R 1010.230 requires covered FIs to proactively identify and verify the identify of beneficial owners for each legal entity at account opening. </a:t>
            </a:r>
          </a:p>
        </p:txBody>
      </p:sp>
      <p:sp>
        <p:nvSpPr>
          <p:cNvPr id="8" name="Right Arrow 7"/>
          <p:cNvSpPr/>
          <p:nvPr/>
        </p:nvSpPr>
        <p:spPr>
          <a:xfrm>
            <a:off x="2934267" y="2916072"/>
            <a:ext cx="250209" cy="272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020937" y="2916072"/>
            <a:ext cx="250209" cy="272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E0F3A14-F5F4-4EA3-B642-4A9E338EA613}" type="slidenum">
              <a:rPr lang="en-US" smtClean="0"/>
              <a:t>11</a:t>
            </a:fld>
            <a:endParaRPr lang="en-US"/>
          </a:p>
        </p:txBody>
      </p:sp>
    </p:spTree>
    <p:extLst>
      <p:ext uri="{BB962C8B-B14F-4D97-AF65-F5344CB8AC3E}">
        <p14:creationId xmlns:p14="http://schemas.microsoft.com/office/powerpoint/2010/main" val="35826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Correspondent and Private Banking</a:t>
            </a:r>
          </a:p>
        </p:txBody>
      </p:sp>
      <p:sp>
        <p:nvSpPr>
          <p:cNvPr id="4" name="Slide Number Placeholder 3"/>
          <p:cNvSpPr>
            <a:spLocks noGrp="1"/>
          </p:cNvSpPr>
          <p:nvPr>
            <p:ph type="sldNum" sz="quarter" idx="12"/>
          </p:nvPr>
        </p:nvSpPr>
        <p:spPr/>
        <p:txBody>
          <a:bodyPr/>
          <a:lstStyle/>
          <a:p>
            <a:fld id="{CE0F3A14-F5F4-4EA3-B642-4A9E338EA613}" type="slidenum">
              <a:rPr lang="en-US" smtClean="0"/>
              <a:t>12</a:t>
            </a:fld>
            <a:endParaRPr lang="en-US"/>
          </a:p>
        </p:txBody>
      </p:sp>
      <p:sp>
        <p:nvSpPr>
          <p:cNvPr id="25" name="Freeform 24"/>
          <p:cNvSpPr/>
          <p:nvPr/>
        </p:nvSpPr>
        <p:spPr>
          <a:xfrm>
            <a:off x="732559" y="1767713"/>
            <a:ext cx="7396673" cy="425629"/>
          </a:xfrm>
          <a:custGeom>
            <a:avLst/>
            <a:gdLst>
              <a:gd name="connsiteX0" fmla="*/ 0 w 1731912"/>
              <a:gd name="connsiteY0" fmla="*/ 86596 h 865956"/>
              <a:gd name="connsiteX1" fmla="*/ 86596 w 1731912"/>
              <a:gd name="connsiteY1" fmla="*/ 0 h 865956"/>
              <a:gd name="connsiteX2" fmla="*/ 1645316 w 1731912"/>
              <a:gd name="connsiteY2" fmla="*/ 0 h 865956"/>
              <a:gd name="connsiteX3" fmla="*/ 1731912 w 1731912"/>
              <a:gd name="connsiteY3" fmla="*/ 86596 h 865956"/>
              <a:gd name="connsiteX4" fmla="*/ 1731912 w 1731912"/>
              <a:gd name="connsiteY4" fmla="*/ 779360 h 865956"/>
              <a:gd name="connsiteX5" fmla="*/ 1645316 w 1731912"/>
              <a:gd name="connsiteY5" fmla="*/ 865956 h 865956"/>
              <a:gd name="connsiteX6" fmla="*/ 86596 w 1731912"/>
              <a:gd name="connsiteY6" fmla="*/ 865956 h 865956"/>
              <a:gd name="connsiteX7" fmla="*/ 0 w 1731912"/>
              <a:gd name="connsiteY7" fmla="*/ 779360 h 865956"/>
              <a:gd name="connsiteX8" fmla="*/ 0 w 1731912"/>
              <a:gd name="connsiteY8" fmla="*/ 86596 h 86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912" h="865956">
                <a:moveTo>
                  <a:pt x="0" y="86596"/>
                </a:moveTo>
                <a:cubicBezTo>
                  <a:pt x="0" y="38770"/>
                  <a:pt x="38770" y="0"/>
                  <a:pt x="86596" y="0"/>
                </a:cubicBezTo>
                <a:lnTo>
                  <a:pt x="1645316" y="0"/>
                </a:lnTo>
                <a:cubicBezTo>
                  <a:pt x="1693142" y="0"/>
                  <a:pt x="1731912" y="38770"/>
                  <a:pt x="1731912" y="86596"/>
                </a:cubicBezTo>
                <a:lnTo>
                  <a:pt x="1731912" y="779360"/>
                </a:lnTo>
                <a:cubicBezTo>
                  <a:pt x="1731912" y="827186"/>
                  <a:pt x="1693142" y="865956"/>
                  <a:pt x="1645316" y="865956"/>
                </a:cubicBezTo>
                <a:lnTo>
                  <a:pt x="86596" y="865956"/>
                </a:lnTo>
                <a:cubicBezTo>
                  <a:pt x="38770" y="865956"/>
                  <a:pt x="0" y="827186"/>
                  <a:pt x="0" y="779360"/>
                </a:cubicBezTo>
                <a:lnTo>
                  <a:pt x="0" y="86596"/>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59653" tIns="48223" rIns="59653" bIns="48223" numCol="1" spcCol="1270" anchor="ctr" anchorCtr="0">
            <a:noAutofit/>
          </a:bodyPr>
          <a:lstStyle/>
          <a:p>
            <a:pPr defTabSz="800100">
              <a:lnSpc>
                <a:spcPct val="90000"/>
              </a:lnSpc>
              <a:spcAft>
                <a:spcPct val="35000"/>
              </a:spcAft>
              <a:defRPr/>
            </a:pPr>
            <a:r>
              <a:rPr lang="en-US" sz="1600" b="1" kern="0" dirty="0">
                <a:solidFill>
                  <a:sysClr val="window" lastClr="FFFFFF"/>
                </a:solidFill>
                <a:latin typeface="+mj-lt"/>
                <a:cs typeface="+mn-cs"/>
              </a:rPr>
              <a:t>Section 312  of the USA PATRIOT Act requires the following </a:t>
            </a:r>
            <a:r>
              <a:rPr lang="en-US" sz="1400" b="1" kern="0" dirty="0">
                <a:solidFill>
                  <a:sysClr val="window" lastClr="FFFFFF"/>
                </a:solidFill>
                <a:latin typeface="+mj-lt"/>
                <a:cs typeface="+mn-cs"/>
              </a:rPr>
              <a:t>:</a:t>
            </a:r>
          </a:p>
        </p:txBody>
      </p:sp>
      <p:sp>
        <p:nvSpPr>
          <p:cNvPr id="26" name="TextBox 25"/>
          <p:cNvSpPr txBox="1"/>
          <p:nvPr/>
        </p:nvSpPr>
        <p:spPr>
          <a:xfrm>
            <a:off x="1714499" y="2469355"/>
            <a:ext cx="6331605" cy="3970318"/>
          </a:xfrm>
          <a:prstGeom prst="rect">
            <a:avLst/>
          </a:prstGeom>
          <a:noFill/>
        </p:spPr>
        <p:txBody>
          <a:bodyPr wrap="square" rtlCol="0">
            <a:spAutoFit/>
          </a:bodyPr>
          <a:lstStyle/>
          <a:p>
            <a:r>
              <a:rPr lang="en-US" dirty="0">
                <a:latin typeface="+mj-lt"/>
              </a:rPr>
              <a:t>For </a:t>
            </a:r>
            <a:r>
              <a:rPr lang="en-US" kern="0" dirty="0">
                <a:latin typeface="+mj-lt"/>
              </a:rPr>
              <a:t>foreign financial institutions that operate under an offshore license; operate in a jurisdiction that has been designated as non-cooperative with international AML standards and/or operate in a jurisdiction designated by the Secretary of Treasury as warranting special measures: identify all persons </a:t>
            </a:r>
            <a:r>
              <a:rPr lang="en-US" dirty="0">
                <a:solidFill>
                  <a:srgbClr val="000000"/>
                </a:solidFill>
                <a:latin typeface="+mj-lt"/>
              </a:rPr>
              <a:t>who own, control or have the power to vote 10% or more of any class of securities of any non-publicly-traded company.</a:t>
            </a:r>
          </a:p>
          <a:p>
            <a:endParaRPr lang="en-US" dirty="0">
              <a:solidFill>
                <a:srgbClr val="000000"/>
              </a:solidFill>
              <a:latin typeface="+mj-lt"/>
            </a:endParaRPr>
          </a:p>
          <a:p>
            <a:r>
              <a:rPr lang="en-US" dirty="0">
                <a:solidFill>
                  <a:srgbClr val="000000"/>
                </a:solidFill>
                <a:latin typeface="+mj-lt"/>
              </a:rPr>
              <a:t>For private banking accounts, identify the nominal and beneficial owner* of the account. </a:t>
            </a:r>
          </a:p>
          <a:p>
            <a:endParaRPr lang="en-US" sz="1600" kern="0" dirty="0">
              <a:latin typeface="+mj-lt"/>
            </a:endParaRPr>
          </a:p>
          <a:p>
            <a:r>
              <a:rPr lang="en-US" sz="1400" dirty="0"/>
              <a:t>*Beneficial owner of an account means an individual who has a level of control over, or entitlement to, the funds or assets in the account that, as a practical matter, enables the individual, directly or indirectly, to control, manage or direct the account. </a:t>
            </a:r>
            <a:endParaRPr lang="en-US" sz="1400" dirty="0">
              <a:latin typeface="+mj-lt"/>
            </a:endParaRP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72" y="2539573"/>
            <a:ext cx="1444622" cy="1156849"/>
          </a:xfrm>
          <a:prstGeom prst="rect">
            <a:avLst/>
          </a:prstGeom>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18887" r="20137"/>
          <a:stretch/>
        </p:blipFill>
        <p:spPr>
          <a:xfrm>
            <a:off x="396643" y="4042653"/>
            <a:ext cx="1291615" cy="823752"/>
          </a:xfrm>
          <a:prstGeom prst="rect">
            <a:avLst/>
          </a:prstGeom>
        </p:spPr>
      </p:pic>
    </p:spTree>
    <p:extLst>
      <p:ext uri="{BB962C8B-B14F-4D97-AF65-F5344CB8AC3E}">
        <p14:creationId xmlns:p14="http://schemas.microsoft.com/office/powerpoint/2010/main" val="175201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Other Regulatory Requirements</a:t>
            </a:r>
          </a:p>
        </p:txBody>
      </p:sp>
      <p:sp>
        <p:nvSpPr>
          <p:cNvPr id="3" name="Content Placeholder 2"/>
          <p:cNvSpPr>
            <a:spLocks noGrp="1"/>
          </p:cNvSpPr>
          <p:nvPr>
            <p:ph idx="1"/>
          </p:nvPr>
        </p:nvSpPr>
        <p:spPr>
          <a:xfrm>
            <a:off x="524741" y="1441161"/>
            <a:ext cx="7886700" cy="4351338"/>
          </a:xfrm>
        </p:spPr>
        <p:txBody>
          <a:bodyPr>
            <a:normAutofit/>
          </a:bodyPr>
          <a:lstStyle/>
          <a:p>
            <a:r>
              <a:rPr lang="en-US" sz="2000" dirty="0"/>
              <a:t>Financial institutions may need to consider other definitions of beneficial ownership, including, but not limited to:</a:t>
            </a:r>
          </a:p>
          <a:p>
            <a:endParaRPr lang="en-US" sz="1600" b="1" dirty="0"/>
          </a:p>
          <a:p>
            <a:pPr lvl="1">
              <a:buFont typeface="Courier New" panose="02070309020205020404" pitchFamily="49" charset="0"/>
              <a:buChar char="o"/>
            </a:pPr>
            <a:r>
              <a:rPr lang="en-US" sz="1800" b="1" dirty="0"/>
              <a:t>4</a:t>
            </a:r>
            <a:r>
              <a:rPr lang="en-US" sz="1800" b="1" baseline="30000" dirty="0"/>
              <a:t>th</a:t>
            </a:r>
            <a:r>
              <a:rPr lang="en-US" sz="1800" b="1" dirty="0"/>
              <a:t> EU Directive</a:t>
            </a:r>
            <a:r>
              <a:rPr lang="en-US" sz="1800" dirty="0"/>
              <a:t>: natural person who ultimately holds a shareholding, ownership interest or controlling interest of more than 25% shares or voting rights in a corporate entity. </a:t>
            </a:r>
            <a:br>
              <a:rPr lang="en-US" sz="1800" dirty="0"/>
            </a:br>
            <a:endParaRPr lang="en-US" sz="1800" dirty="0"/>
          </a:p>
          <a:p>
            <a:pPr lvl="1">
              <a:buFont typeface="Courier New" panose="02070309020205020404" pitchFamily="49" charset="0"/>
              <a:buChar char="o"/>
            </a:pPr>
            <a:r>
              <a:rPr lang="en-US" sz="1800" b="1" dirty="0"/>
              <a:t>OFAC 50% Rule: </a:t>
            </a:r>
            <a:r>
              <a:rPr lang="en-US" sz="1800" dirty="0"/>
              <a:t>an entity owned in the aggregate, directly or indirectly, 50% or more by a blocked person shall itself be considered to be a blocked person. </a:t>
            </a:r>
            <a:br>
              <a:rPr lang="en-US" sz="1800" dirty="0"/>
            </a:br>
            <a:endParaRPr lang="en-US" sz="1800" dirty="0"/>
          </a:p>
          <a:p>
            <a:pPr lvl="1">
              <a:buFont typeface="Courier New" panose="02070309020205020404" pitchFamily="49" charset="0"/>
              <a:buChar char="o"/>
            </a:pPr>
            <a:r>
              <a:rPr lang="en-US" sz="1800" b="1" dirty="0"/>
              <a:t>FACTA: </a:t>
            </a:r>
            <a:r>
              <a:rPr lang="en-US" sz="1800" dirty="0"/>
              <a:t>a substantial owner of a corporation means any US person that owns, directly or indirectly, more than 10% of the stock of the corporation.</a:t>
            </a:r>
            <a:endParaRPr lang="en-US" sz="1800" b="1" dirty="0"/>
          </a:p>
        </p:txBody>
      </p:sp>
      <p:sp>
        <p:nvSpPr>
          <p:cNvPr id="4" name="Slide Number Placeholder 3"/>
          <p:cNvSpPr>
            <a:spLocks noGrp="1"/>
          </p:cNvSpPr>
          <p:nvPr>
            <p:ph type="sldNum" sz="quarter" idx="12"/>
          </p:nvPr>
        </p:nvSpPr>
        <p:spPr/>
        <p:txBody>
          <a:bodyPr/>
          <a:lstStyle/>
          <a:p>
            <a:fld id="{CE0F3A14-F5F4-4EA3-B642-4A9E338EA613}" type="slidenum">
              <a:rPr lang="en-US" smtClean="0"/>
              <a:t>13</a:t>
            </a:fld>
            <a:endParaRPr lang="en-US"/>
          </a:p>
        </p:txBody>
      </p:sp>
    </p:spTree>
    <p:extLst>
      <p:ext uri="{BB962C8B-B14F-4D97-AF65-F5344CB8AC3E}">
        <p14:creationId xmlns:p14="http://schemas.microsoft.com/office/powerpoint/2010/main" val="1636280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Institutions will be expected to:</a:t>
            </a:r>
          </a:p>
        </p:txBody>
      </p:sp>
      <p:sp>
        <p:nvSpPr>
          <p:cNvPr id="3" name="Content Placeholder 2"/>
          <p:cNvSpPr>
            <a:spLocks noGrp="1"/>
          </p:cNvSpPr>
          <p:nvPr>
            <p:ph idx="1"/>
          </p:nvPr>
        </p:nvSpPr>
        <p:spPr/>
        <p:txBody>
          <a:bodyPr>
            <a:normAutofit/>
          </a:bodyPr>
          <a:lstStyle/>
          <a:p>
            <a:r>
              <a:rPr lang="en-US" sz="2000" dirty="0"/>
              <a:t>Manage their frontline personnel and processes with more precision to collect data</a:t>
            </a:r>
          </a:p>
          <a:p>
            <a:r>
              <a:rPr lang="en-US" sz="2000" dirty="0"/>
              <a:t>Using a multi-layered approach to their procedures, testing and monitoring of customer risk through AML risk profiles</a:t>
            </a:r>
          </a:p>
          <a:p>
            <a:r>
              <a:rPr lang="en-US" sz="2000" dirty="0"/>
              <a:t>These requirements likely will result in the need for increased staff resources and advanced technology</a:t>
            </a:r>
          </a:p>
        </p:txBody>
      </p:sp>
      <p:sp>
        <p:nvSpPr>
          <p:cNvPr id="4" name="TextBox 3"/>
          <p:cNvSpPr txBox="1"/>
          <p:nvPr/>
        </p:nvSpPr>
        <p:spPr>
          <a:xfrm>
            <a:off x="628650" y="4767119"/>
            <a:ext cx="8229600" cy="646331"/>
          </a:xfrm>
          <a:prstGeom prst="rect">
            <a:avLst/>
          </a:prstGeom>
          <a:noFill/>
        </p:spPr>
        <p:txBody>
          <a:bodyPr wrap="square" rtlCol="0">
            <a:spAutoFit/>
          </a:bodyPr>
          <a:lstStyle/>
          <a:p>
            <a:r>
              <a:rPr lang="en-US" dirty="0">
                <a:hlinkClick r:id="rId2"/>
              </a:rPr>
              <a:t>Source:  www.fisglobal.com/RISC</a:t>
            </a:r>
            <a:r>
              <a:rPr lang="en-US" dirty="0"/>
              <a:t> - Center for Regulatory Intelligence, Regulatory Intelligence Briefing: Special Edition: 2016 year in Review and 2017 Outlook</a:t>
            </a:r>
          </a:p>
        </p:txBody>
      </p:sp>
      <p:sp>
        <p:nvSpPr>
          <p:cNvPr id="5" name="Slide Number Placeholder 4"/>
          <p:cNvSpPr>
            <a:spLocks noGrp="1"/>
          </p:cNvSpPr>
          <p:nvPr>
            <p:ph type="sldNum" sz="quarter" idx="12"/>
          </p:nvPr>
        </p:nvSpPr>
        <p:spPr/>
        <p:txBody>
          <a:bodyPr/>
          <a:lstStyle/>
          <a:p>
            <a:fld id="{CE0F3A14-F5F4-4EA3-B642-4A9E338EA613}" type="slidenum">
              <a:rPr lang="en-US" smtClean="0"/>
              <a:t>14</a:t>
            </a:fld>
            <a:endParaRPr lang="en-US"/>
          </a:p>
        </p:txBody>
      </p:sp>
    </p:spTree>
    <p:extLst>
      <p:ext uri="{BB962C8B-B14F-4D97-AF65-F5344CB8AC3E}">
        <p14:creationId xmlns:p14="http://schemas.microsoft.com/office/powerpoint/2010/main" val="417253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10083792"/>
              </p:ext>
            </p:extLst>
          </p:nvPr>
        </p:nvGraphicFramePr>
        <p:xfrm>
          <a:off x="423701" y="4008495"/>
          <a:ext cx="8370773" cy="266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23701" y="1401170"/>
            <a:ext cx="8370773" cy="2515737"/>
          </a:xfrm>
          <a:prstGeom prst="rect">
            <a:avLst/>
          </a:prstGeom>
          <a:noFill/>
        </p:spPr>
        <p:txBody>
          <a:bodyPr wrap="square" lIns="0" tIns="0" rIns="0" bIns="0" rtlCol="0">
            <a:noAutofit/>
          </a:bodyPr>
          <a:lstStyle/>
          <a:p>
            <a:pPr marL="342900" indent="-342900">
              <a:buFont typeface="Arial" panose="020B0604020202020204" pitchFamily="34" charset="0"/>
              <a:buChar char="•"/>
            </a:pPr>
            <a:r>
              <a:rPr lang="en-US" u="none" dirty="0">
                <a:solidFill>
                  <a:schemeClr val="tx2"/>
                </a:solidFill>
                <a:latin typeface="+mn-lt"/>
              </a:rPr>
              <a:t>Meet strategic goals of improving customer on-boarding experience and client retention with improved Know Your Customer (KYC) processes</a:t>
            </a:r>
          </a:p>
          <a:p>
            <a:pPr marL="342900" indent="-342900">
              <a:buFont typeface="Arial" panose="020B0604020202020204" pitchFamily="34" charset="0"/>
              <a:buChar char="•"/>
            </a:pPr>
            <a:r>
              <a:rPr lang="en-US" u="none" dirty="0">
                <a:solidFill>
                  <a:schemeClr val="tx2"/>
                </a:solidFill>
                <a:latin typeface="+mn-lt"/>
              </a:rPr>
              <a:t>New regulation for customer due diligence (CDD) and beneficial ownership (B/O) identification deadline May 2018 </a:t>
            </a:r>
          </a:p>
          <a:p>
            <a:pPr marL="342900" indent="-342900">
              <a:buFont typeface="Arial" panose="020B0604020202020204" pitchFamily="34" charset="0"/>
              <a:buChar char="•"/>
            </a:pPr>
            <a:r>
              <a:rPr lang="en-US" u="none" dirty="0">
                <a:solidFill>
                  <a:schemeClr val="tx2"/>
                </a:solidFill>
                <a:latin typeface="+mn-lt"/>
              </a:rPr>
              <a:t>Technical and process changes impact multiple areas of the bank including branch and digital projects with opportunity to improve customer on-boarding experience including TCR (Transparent, Clear and Responsible) USA Project </a:t>
            </a:r>
          </a:p>
          <a:p>
            <a:pPr marL="342900" indent="-342900">
              <a:buFont typeface="Arial" panose="020B0604020202020204" pitchFamily="34" charset="0"/>
              <a:buChar char="•"/>
            </a:pPr>
            <a:r>
              <a:rPr lang="en-US" u="none" dirty="0">
                <a:solidFill>
                  <a:schemeClr val="tx2"/>
                </a:solidFill>
                <a:latin typeface="+mn-lt"/>
              </a:rPr>
              <a:t>Four main workflow for KYC Transformation Project have been established and divided into BSA program changes, technical enhancement and bank transformation tracks </a:t>
            </a:r>
          </a:p>
          <a:p>
            <a:pPr marL="342900" indent="-342900">
              <a:buFont typeface="Arial" panose="020B0604020202020204" pitchFamily="34" charset="0"/>
              <a:buChar char="•"/>
            </a:pPr>
            <a:endParaRPr lang="en-US" u="none" dirty="0">
              <a:solidFill>
                <a:schemeClr val="tx2"/>
              </a:solidFill>
              <a:latin typeface="+mn-lt"/>
            </a:endParaRPr>
          </a:p>
          <a:p>
            <a:pPr marL="342900" indent="-342900">
              <a:buFont typeface="Arial" panose="020B0604020202020204" pitchFamily="34" charset="0"/>
              <a:buChar char="•"/>
            </a:pPr>
            <a:endParaRPr lang="en-US" u="none" dirty="0">
              <a:solidFill>
                <a:schemeClr val="tx2"/>
              </a:solidFill>
              <a:latin typeface="+mn-lt"/>
            </a:endParaRPr>
          </a:p>
        </p:txBody>
      </p:sp>
      <p:sp>
        <p:nvSpPr>
          <p:cNvPr id="13" name="Title 1"/>
          <p:cNvSpPr>
            <a:spLocks noGrp="1"/>
          </p:cNvSpPr>
          <p:nvPr>
            <p:ph type="title"/>
          </p:nvPr>
        </p:nvSpPr>
        <p:spPr>
          <a:xfrm>
            <a:off x="628650" y="732904"/>
            <a:ext cx="7886700" cy="590008"/>
          </a:xfrm>
        </p:spPr>
        <p:txBody>
          <a:bodyPr/>
          <a:lstStyle/>
          <a:p>
            <a:r>
              <a:rPr lang="en-US" sz="4000" b="0" dirty="0">
                <a:solidFill>
                  <a:schemeClr val="tx1"/>
                </a:solidFill>
              </a:rPr>
              <a:t>Example – CDD Workflows</a:t>
            </a:r>
          </a:p>
        </p:txBody>
      </p:sp>
    </p:spTree>
    <p:extLst>
      <p:ext uri="{BB962C8B-B14F-4D97-AF65-F5344CB8AC3E}">
        <p14:creationId xmlns:p14="http://schemas.microsoft.com/office/powerpoint/2010/main" val="423837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426" y="346929"/>
            <a:ext cx="8674574" cy="1325563"/>
          </a:xfrm>
        </p:spPr>
        <p:txBody>
          <a:bodyPr>
            <a:normAutofit/>
          </a:bodyPr>
          <a:lstStyle/>
          <a:p>
            <a:r>
              <a:rPr lang="en-US" sz="4000" dirty="0"/>
              <a:t>Best Practices &amp; Recommendations</a:t>
            </a:r>
          </a:p>
        </p:txBody>
      </p:sp>
      <p:sp>
        <p:nvSpPr>
          <p:cNvPr id="3" name="Content Placeholder 2"/>
          <p:cNvSpPr>
            <a:spLocks noGrp="1"/>
          </p:cNvSpPr>
          <p:nvPr>
            <p:ph idx="1"/>
          </p:nvPr>
        </p:nvSpPr>
        <p:spPr>
          <a:xfrm>
            <a:off x="628650" y="1418647"/>
            <a:ext cx="7886700" cy="4351338"/>
          </a:xfrm>
        </p:spPr>
        <p:txBody>
          <a:bodyPr>
            <a:normAutofit/>
          </a:bodyPr>
          <a:lstStyle/>
          <a:p>
            <a:r>
              <a:rPr lang="en-US" sz="1800" dirty="0"/>
              <a:t>Centralize the process/policy development for determining beneficial ownership to ensure all legal and regulatory requirements are met. </a:t>
            </a:r>
          </a:p>
          <a:p>
            <a:r>
              <a:rPr lang="en-US" sz="1800" dirty="0"/>
              <a:t>Understand and address the technology needs NOW.</a:t>
            </a:r>
          </a:p>
          <a:p>
            <a:r>
              <a:rPr lang="en-US" sz="1800" dirty="0"/>
              <a:t>Ensure customer opening docs/processes are modified to capture necessary information. </a:t>
            </a:r>
          </a:p>
          <a:p>
            <a:r>
              <a:rPr lang="en-US" sz="1800" dirty="0"/>
              <a:t>Ensure that consideration of beneficial ownership requirements is incorporated correctly throughout the AML program, e.g., policies and procedures, training, KYC and customer risk ratings, monitoring, reporting and recordkeeping, etc. </a:t>
            </a:r>
          </a:p>
          <a:p>
            <a:r>
              <a:rPr lang="en-US" sz="1800" dirty="0"/>
              <a:t>Train all affected personnel before the go-live date. </a:t>
            </a:r>
          </a:p>
          <a:p>
            <a:r>
              <a:rPr lang="en-US" sz="1800" dirty="0"/>
              <a:t>Make sure Internal Audit includes compliance with the new requirements in its 2018 planning. </a:t>
            </a:r>
          </a:p>
        </p:txBody>
      </p:sp>
      <p:sp>
        <p:nvSpPr>
          <p:cNvPr id="4" name="Slide Number Placeholder 3"/>
          <p:cNvSpPr>
            <a:spLocks noGrp="1"/>
          </p:cNvSpPr>
          <p:nvPr>
            <p:ph type="sldNum" sz="quarter" idx="12"/>
          </p:nvPr>
        </p:nvSpPr>
        <p:spPr/>
        <p:txBody>
          <a:bodyPr/>
          <a:lstStyle/>
          <a:p>
            <a:fld id="{CE0F3A14-F5F4-4EA3-B642-4A9E338EA613}" type="slidenum">
              <a:rPr lang="en-US" smtClean="0"/>
              <a:t>16</a:t>
            </a:fld>
            <a:endParaRPr lang="en-US"/>
          </a:p>
        </p:txBody>
      </p:sp>
      <p:pic>
        <p:nvPicPr>
          <p:cNvPr id="2050" name="Picture 2" descr="Image result for best practices icon"/>
          <p:cNvPicPr>
            <a:picLocks noChangeAspect="1" noChangeArrowheads="1"/>
          </p:cNvPicPr>
          <p:nvPr/>
        </p:nvPicPr>
        <p:blipFill rotWithShape="1">
          <a:blip r:embed="rId2">
            <a:extLst>
              <a:ext uri="{28A0092B-C50C-407E-A947-70E740481C1C}">
                <a14:useLocalDpi xmlns:a14="http://schemas.microsoft.com/office/drawing/2010/main" val="0"/>
              </a:ext>
            </a:extLst>
          </a:blip>
          <a:srcRect t="5172" b="23071"/>
          <a:stretch/>
        </p:blipFill>
        <p:spPr bwMode="auto">
          <a:xfrm>
            <a:off x="3574185" y="5001058"/>
            <a:ext cx="2143125" cy="153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856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Where Do We Go From Here?</a:t>
            </a:r>
          </a:p>
        </p:txBody>
      </p:sp>
      <p:sp>
        <p:nvSpPr>
          <p:cNvPr id="4" name="Slide Number Placeholder 3"/>
          <p:cNvSpPr>
            <a:spLocks noGrp="1"/>
          </p:cNvSpPr>
          <p:nvPr>
            <p:ph type="sldNum" sz="quarter" idx="12"/>
          </p:nvPr>
        </p:nvSpPr>
        <p:spPr/>
        <p:txBody>
          <a:bodyPr/>
          <a:lstStyle/>
          <a:p>
            <a:fld id="{CE0F3A14-F5F4-4EA3-B642-4A9E338EA613}" type="slidenum">
              <a:rPr lang="en-US" smtClean="0"/>
              <a:t>17</a:t>
            </a:fld>
            <a:endParaRPr lang="en-US"/>
          </a:p>
        </p:txBody>
      </p:sp>
      <p:pic>
        <p:nvPicPr>
          <p:cNvPr id="4098" name="Picture 2" descr="http://www.fatf-gafi.org/media/fatf/content/images/MER-United-States-cover-2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577" y="2072524"/>
            <a:ext cx="2600674" cy="36799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06185" y="3024982"/>
            <a:ext cx="3943350" cy="1477328"/>
          </a:xfrm>
          <a:prstGeom prst="rect">
            <a:avLst/>
          </a:prstGeom>
          <a:noFill/>
        </p:spPr>
        <p:txBody>
          <a:bodyPr wrap="square" rtlCol="0">
            <a:spAutoFit/>
          </a:bodyPr>
          <a:lstStyle/>
          <a:p>
            <a:r>
              <a:rPr lang="en-US" i="1" dirty="0"/>
              <a:t>“Lack of timely access to adequate, accurate and current beneficial ownership (BO) information remains one of the fundamental gaps in the U.S. context.”</a:t>
            </a:r>
          </a:p>
        </p:txBody>
      </p:sp>
      <p:sp>
        <p:nvSpPr>
          <p:cNvPr id="3" name="TextBox 2"/>
          <p:cNvSpPr txBox="1"/>
          <p:nvPr/>
        </p:nvSpPr>
        <p:spPr>
          <a:xfrm>
            <a:off x="4306185" y="2545773"/>
            <a:ext cx="3543300" cy="400110"/>
          </a:xfrm>
          <a:prstGeom prst="rect">
            <a:avLst/>
          </a:prstGeom>
          <a:noFill/>
        </p:spPr>
        <p:txBody>
          <a:bodyPr wrap="square" rtlCol="0">
            <a:spAutoFit/>
          </a:bodyPr>
          <a:lstStyle/>
          <a:p>
            <a:r>
              <a:rPr lang="en-US" sz="2000" dirty="0"/>
              <a:t>2016 Mutual Evaluation Report</a:t>
            </a:r>
          </a:p>
        </p:txBody>
      </p:sp>
    </p:spTree>
    <p:extLst>
      <p:ext uri="{BB962C8B-B14F-4D97-AF65-F5344CB8AC3E}">
        <p14:creationId xmlns:p14="http://schemas.microsoft.com/office/powerpoint/2010/main" val="27689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94227"/>
          </a:xfrm>
        </p:spPr>
        <p:txBody>
          <a:bodyPr>
            <a:normAutofit/>
          </a:bodyPr>
          <a:lstStyle/>
          <a:p>
            <a:r>
              <a:rPr lang="en-US" sz="3600" dirty="0"/>
              <a:t>Three Legislative Changes to Watch:</a:t>
            </a:r>
          </a:p>
        </p:txBody>
      </p:sp>
      <p:sp>
        <p:nvSpPr>
          <p:cNvPr id="3" name="Content Placeholder 2"/>
          <p:cNvSpPr>
            <a:spLocks noGrp="1"/>
          </p:cNvSpPr>
          <p:nvPr>
            <p:ph idx="1"/>
          </p:nvPr>
        </p:nvSpPr>
        <p:spPr>
          <a:xfrm>
            <a:off x="738159" y="1217850"/>
            <a:ext cx="8088265" cy="5503626"/>
          </a:xfrm>
        </p:spPr>
        <p:txBody>
          <a:bodyPr>
            <a:normAutofit/>
          </a:bodyPr>
          <a:lstStyle/>
          <a:p>
            <a:pPr marL="514350" indent="-514350">
              <a:buFont typeface="+mj-lt"/>
              <a:buAutoNum type="arabicPeriod"/>
            </a:pPr>
            <a:r>
              <a:rPr lang="en-US" dirty="0"/>
              <a:t>H.R. 3089 - Corporate Transparency Act of 2017</a:t>
            </a:r>
          </a:p>
          <a:p>
            <a:pPr lvl="1"/>
            <a:r>
              <a:rPr lang="en-US" sz="1900" dirty="0"/>
              <a:t>Link: </a:t>
            </a:r>
            <a:r>
              <a:rPr lang="en-US" sz="1900" dirty="0">
                <a:hlinkClick r:id="rId2"/>
              </a:rPr>
              <a:t>https://www.congress.gov/bill/115th-congress/house-bill/3089/text</a:t>
            </a:r>
            <a:endParaRPr lang="en-US" sz="1900" dirty="0"/>
          </a:p>
          <a:p>
            <a:pPr lvl="1"/>
            <a:r>
              <a:rPr lang="en-US" sz="2200" dirty="0"/>
              <a:t>To ensure that persons who form corporations or limited liability companies in the United States disclose the beneficial owners of those corporations or limited liability companies at </a:t>
            </a:r>
            <a:r>
              <a:rPr lang="en-US" sz="2200" dirty="0" err="1"/>
              <a:t>FinCEN</a:t>
            </a:r>
            <a:r>
              <a:rPr lang="en-US" sz="2200" dirty="0"/>
              <a:t> if not collected by the State of Incorporation</a:t>
            </a:r>
          </a:p>
          <a:p>
            <a:pPr marL="514350" indent="-514350">
              <a:buFont typeface="+mj-lt"/>
              <a:buAutoNum type="arabicPeriod"/>
            </a:pPr>
            <a:r>
              <a:rPr lang="en-US" dirty="0"/>
              <a:t>Executive Orders 13771 and 13777</a:t>
            </a:r>
          </a:p>
          <a:p>
            <a:pPr lvl="1"/>
            <a:r>
              <a:rPr lang="en-US" sz="1700" dirty="0"/>
              <a:t>Link: </a:t>
            </a:r>
            <a:r>
              <a:rPr lang="en-US" sz="1700" dirty="0">
                <a:hlinkClick r:id="rId3"/>
              </a:rPr>
              <a:t>https://www.gpo.gov/fdsys/pkg/FR-2017-06-14/pdf/2017-12319.pdf?utm_campaign=AML%20-%20Newsbytes%20--%2020170707&amp;utm_medium=email&amp;utm_source=Eloqua</a:t>
            </a:r>
            <a:endParaRPr lang="en-US" sz="1700" dirty="0"/>
          </a:p>
          <a:p>
            <a:pPr lvl="1"/>
            <a:r>
              <a:rPr lang="en-US" sz="2000" dirty="0"/>
              <a:t>Directed agencies to eliminate two regulations for each new regulation issued and to limit costs for this fiscal year to zero and to create a task force for implementation</a:t>
            </a:r>
          </a:p>
          <a:p>
            <a:pPr marL="514350" indent="-514350">
              <a:buFont typeface="+mj-lt"/>
              <a:buAutoNum type="arabicPeriod"/>
            </a:pPr>
            <a:r>
              <a:rPr lang="en-US" dirty="0"/>
              <a:t>FFIEC BSA/AML Exam Manual updates to the 2014 version</a:t>
            </a:r>
          </a:p>
          <a:p>
            <a:pPr lvl="1"/>
            <a:r>
              <a:rPr lang="en-US" sz="2000" dirty="0"/>
              <a:t>Customer Due Diligence and Beneficial Ownership revisions</a:t>
            </a:r>
          </a:p>
        </p:txBody>
      </p:sp>
      <p:sp>
        <p:nvSpPr>
          <p:cNvPr id="4" name="Slide Number Placeholder 3"/>
          <p:cNvSpPr>
            <a:spLocks noGrp="1"/>
          </p:cNvSpPr>
          <p:nvPr>
            <p:ph type="sldNum" sz="quarter" idx="12"/>
          </p:nvPr>
        </p:nvSpPr>
        <p:spPr/>
        <p:txBody>
          <a:bodyPr/>
          <a:lstStyle/>
          <a:p>
            <a:fld id="{CE0F3A14-F5F4-4EA3-B642-4A9E338EA613}" type="slidenum">
              <a:rPr lang="en-US" smtClean="0"/>
              <a:t>18</a:t>
            </a:fld>
            <a:endParaRPr lang="en-US"/>
          </a:p>
        </p:txBody>
      </p:sp>
    </p:spTree>
    <p:extLst>
      <p:ext uri="{BB962C8B-B14F-4D97-AF65-F5344CB8AC3E}">
        <p14:creationId xmlns:p14="http://schemas.microsoft.com/office/powerpoint/2010/main" val="3582551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Questions</a:t>
            </a:r>
          </a:p>
        </p:txBody>
      </p:sp>
      <p:sp>
        <p:nvSpPr>
          <p:cNvPr id="4" name="Slide Number Placeholder 3"/>
          <p:cNvSpPr>
            <a:spLocks noGrp="1"/>
          </p:cNvSpPr>
          <p:nvPr>
            <p:ph type="sldNum" sz="quarter" idx="12"/>
          </p:nvPr>
        </p:nvSpPr>
        <p:spPr/>
        <p:txBody>
          <a:bodyPr/>
          <a:lstStyle/>
          <a:p>
            <a:fld id="{CE0F3A14-F5F4-4EA3-B642-4A9E338EA613}" type="slidenum">
              <a:rPr lang="en-US" smtClean="0"/>
              <a:t>19</a:t>
            </a:fld>
            <a:endParaRPr lang="en-US"/>
          </a:p>
        </p:txBody>
      </p:sp>
      <p:grpSp>
        <p:nvGrpSpPr>
          <p:cNvPr id="8" name="Group 7"/>
          <p:cNvGrpSpPr/>
          <p:nvPr/>
        </p:nvGrpSpPr>
        <p:grpSpPr>
          <a:xfrm>
            <a:off x="571500" y="2161460"/>
            <a:ext cx="8001000" cy="2569867"/>
            <a:chOff x="571500" y="1849733"/>
            <a:chExt cx="8001000" cy="2569867"/>
          </a:xfrm>
        </p:grpSpPr>
        <p:sp>
          <p:nvSpPr>
            <p:cNvPr id="9" name="Rectangle 8"/>
            <p:cNvSpPr/>
            <p:nvPr/>
          </p:nvSpPr>
          <p:spPr>
            <a:xfrm>
              <a:off x="571500" y="1981200"/>
              <a:ext cx="8001000"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a:spLocks noChangeAspect="1"/>
            </p:cNvSpPr>
            <p:nvPr/>
          </p:nvSpPr>
          <p:spPr bwMode="auto">
            <a:xfrm>
              <a:off x="3900631" y="2226751"/>
              <a:ext cx="1336388" cy="2033108"/>
            </a:xfrm>
            <a:custGeom>
              <a:avLst/>
              <a:gdLst>
                <a:gd name="connsiteX0" fmla="*/ 503411 w 1004888"/>
                <a:gd name="connsiteY0" fmla="*/ 1420787 h 1528788"/>
                <a:gd name="connsiteX1" fmla="*/ 542528 w 1004888"/>
                <a:gd name="connsiteY1" fmla="*/ 1434998 h 1528788"/>
                <a:gd name="connsiteX2" fmla="*/ 542528 w 1004888"/>
                <a:gd name="connsiteY2" fmla="*/ 1514577 h 1528788"/>
                <a:gd name="connsiteX3" fmla="*/ 467122 w 1004888"/>
                <a:gd name="connsiteY3" fmla="*/ 1514577 h 1528788"/>
                <a:gd name="connsiteX4" fmla="*/ 467122 w 1004888"/>
                <a:gd name="connsiteY4" fmla="*/ 1434998 h 1528788"/>
                <a:gd name="connsiteX5" fmla="*/ 503411 w 1004888"/>
                <a:gd name="connsiteY5" fmla="*/ 1420787 h 1528788"/>
                <a:gd name="connsiteX6" fmla="*/ 500548 w 1004888"/>
                <a:gd name="connsiteY6" fmla="*/ 0 h 1528788"/>
                <a:gd name="connsiteX7" fmla="*/ 1004888 w 1004888"/>
                <a:gd name="connsiteY7" fmla="*/ 502181 h 1528788"/>
                <a:gd name="connsiteX8" fmla="*/ 538468 w 1004888"/>
                <a:gd name="connsiteY8" fmla="*/ 1000586 h 1528788"/>
                <a:gd name="connsiteX9" fmla="*/ 538468 w 1004888"/>
                <a:gd name="connsiteY9" fmla="*/ 1366838 h 1528788"/>
                <a:gd name="connsiteX10" fmla="*/ 462628 w 1004888"/>
                <a:gd name="connsiteY10" fmla="*/ 1366838 h 1528788"/>
                <a:gd name="connsiteX11" fmla="*/ 462628 w 1004888"/>
                <a:gd name="connsiteY11" fmla="*/ 928846 h 1528788"/>
                <a:gd name="connsiteX12" fmla="*/ 500548 w 1004888"/>
                <a:gd name="connsiteY12" fmla="*/ 928846 h 1528788"/>
                <a:gd name="connsiteX13" fmla="*/ 929048 w 1004888"/>
                <a:gd name="connsiteY13" fmla="*/ 502181 h 1528788"/>
                <a:gd name="connsiteX14" fmla="*/ 500548 w 1004888"/>
                <a:gd name="connsiteY14" fmla="*/ 75516 h 1528788"/>
                <a:gd name="connsiteX15" fmla="*/ 200977 w 1004888"/>
                <a:gd name="connsiteY15" fmla="*/ 200117 h 1528788"/>
                <a:gd name="connsiteX16" fmla="*/ 75840 w 1004888"/>
                <a:gd name="connsiteY16" fmla="*/ 502181 h 1528788"/>
                <a:gd name="connsiteX17" fmla="*/ 0 w 1004888"/>
                <a:gd name="connsiteY17" fmla="*/ 502181 h 1528788"/>
                <a:gd name="connsiteX18" fmla="*/ 147889 w 1004888"/>
                <a:gd name="connsiteY18" fmla="*/ 147256 h 1528788"/>
                <a:gd name="connsiteX19" fmla="*/ 500548 w 1004888"/>
                <a:gd name="connsiteY19" fmla="*/ 0 h 15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4888" h="1528788">
                  <a:moveTo>
                    <a:pt x="503411" y="1420787"/>
                  </a:moveTo>
                  <a:cubicBezTo>
                    <a:pt x="517079" y="1420787"/>
                    <a:pt x="531217" y="1425524"/>
                    <a:pt x="542528" y="1434998"/>
                  </a:cubicBezTo>
                  <a:cubicBezTo>
                    <a:pt x="565150" y="1457735"/>
                    <a:pt x="565150" y="1491840"/>
                    <a:pt x="542528" y="1514577"/>
                  </a:cubicBezTo>
                  <a:cubicBezTo>
                    <a:pt x="519906" y="1533525"/>
                    <a:pt x="485974" y="1533525"/>
                    <a:pt x="467122" y="1514577"/>
                  </a:cubicBezTo>
                  <a:cubicBezTo>
                    <a:pt x="444500" y="1491840"/>
                    <a:pt x="444500" y="1457735"/>
                    <a:pt x="467122" y="1434998"/>
                  </a:cubicBezTo>
                  <a:cubicBezTo>
                    <a:pt x="476548" y="1425524"/>
                    <a:pt x="489744" y="1420787"/>
                    <a:pt x="503411" y="1420787"/>
                  </a:cubicBezTo>
                  <a:close/>
                  <a:moveTo>
                    <a:pt x="500548" y="0"/>
                  </a:moveTo>
                  <a:cubicBezTo>
                    <a:pt x="781158" y="0"/>
                    <a:pt x="1004888" y="222772"/>
                    <a:pt x="1004888" y="502181"/>
                  </a:cubicBezTo>
                  <a:cubicBezTo>
                    <a:pt x="1004888" y="766486"/>
                    <a:pt x="800119" y="981707"/>
                    <a:pt x="538468" y="1000586"/>
                  </a:cubicBezTo>
                  <a:cubicBezTo>
                    <a:pt x="538468" y="1000586"/>
                    <a:pt x="538468" y="1000586"/>
                    <a:pt x="538468" y="1366838"/>
                  </a:cubicBezTo>
                  <a:cubicBezTo>
                    <a:pt x="538468" y="1366838"/>
                    <a:pt x="538468" y="1366838"/>
                    <a:pt x="462628" y="1366838"/>
                  </a:cubicBezTo>
                  <a:cubicBezTo>
                    <a:pt x="462628" y="1366838"/>
                    <a:pt x="462628" y="1366838"/>
                    <a:pt x="462628" y="928846"/>
                  </a:cubicBezTo>
                  <a:cubicBezTo>
                    <a:pt x="462628" y="928846"/>
                    <a:pt x="462628" y="928846"/>
                    <a:pt x="500548" y="928846"/>
                  </a:cubicBezTo>
                  <a:cubicBezTo>
                    <a:pt x="739446" y="928846"/>
                    <a:pt x="929048" y="736280"/>
                    <a:pt x="929048" y="502181"/>
                  </a:cubicBezTo>
                  <a:cubicBezTo>
                    <a:pt x="929048" y="264306"/>
                    <a:pt x="739446" y="75516"/>
                    <a:pt x="500548" y="75516"/>
                  </a:cubicBezTo>
                  <a:cubicBezTo>
                    <a:pt x="386787" y="75516"/>
                    <a:pt x="280610" y="120825"/>
                    <a:pt x="200977" y="200117"/>
                  </a:cubicBezTo>
                  <a:cubicBezTo>
                    <a:pt x="117553" y="279409"/>
                    <a:pt x="75840" y="388907"/>
                    <a:pt x="75840" y="502181"/>
                  </a:cubicBezTo>
                  <a:cubicBezTo>
                    <a:pt x="75840" y="502181"/>
                    <a:pt x="75840" y="502181"/>
                    <a:pt x="0" y="502181"/>
                  </a:cubicBezTo>
                  <a:cubicBezTo>
                    <a:pt x="0" y="366252"/>
                    <a:pt x="49296" y="241651"/>
                    <a:pt x="147889" y="147256"/>
                  </a:cubicBezTo>
                  <a:cubicBezTo>
                    <a:pt x="242690" y="52861"/>
                    <a:pt x="367827" y="0"/>
                    <a:pt x="500548"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11" name="Group 10"/>
            <p:cNvGrpSpPr/>
            <p:nvPr/>
          </p:nvGrpSpPr>
          <p:grpSpPr>
            <a:xfrm>
              <a:off x="1101615" y="2248772"/>
              <a:ext cx="2598476" cy="2141028"/>
              <a:chOff x="1101615" y="2248772"/>
              <a:chExt cx="2598476" cy="2141028"/>
            </a:xfrm>
          </p:grpSpPr>
          <p:grpSp>
            <p:nvGrpSpPr>
              <p:cNvPr id="21" name="Group 20"/>
              <p:cNvGrpSpPr/>
              <p:nvPr/>
            </p:nvGrpSpPr>
            <p:grpSpPr>
              <a:xfrm>
                <a:off x="1101615" y="2248772"/>
                <a:ext cx="1652490" cy="1627445"/>
                <a:chOff x="1101615" y="2248772"/>
                <a:chExt cx="1652490" cy="1627445"/>
              </a:xfrm>
            </p:grpSpPr>
            <p:sp>
              <p:nvSpPr>
                <p:cNvPr id="25" name="Freeform 24"/>
                <p:cNvSpPr>
                  <a:spLocks noChangeAspect="1"/>
                </p:cNvSpPr>
                <p:nvPr/>
              </p:nvSpPr>
              <p:spPr bwMode="auto">
                <a:xfrm rot="19800000">
                  <a:off x="1449456" y="2248772"/>
                  <a:ext cx="477839" cy="726960"/>
                </a:xfrm>
                <a:custGeom>
                  <a:avLst/>
                  <a:gdLst>
                    <a:gd name="connsiteX0" fmla="*/ 503411 w 1004888"/>
                    <a:gd name="connsiteY0" fmla="*/ 1420787 h 1528788"/>
                    <a:gd name="connsiteX1" fmla="*/ 542528 w 1004888"/>
                    <a:gd name="connsiteY1" fmla="*/ 1434998 h 1528788"/>
                    <a:gd name="connsiteX2" fmla="*/ 542528 w 1004888"/>
                    <a:gd name="connsiteY2" fmla="*/ 1514577 h 1528788"/>
                    <a:gd name="connsiteX3" fmla="*/ 467122 w 1004888"/>
                    <a:gd name="connsiteY3" fmla="*/ 1514577 h 1528788"/>
                    <a:gd name="connsiteX4" fmla="*/ 467122 w 1004888"/>
                    <a:gd name="connsiteY4" fmla="*/ 1434998 h 1528788"/>
                    <a:gd name="connsiteX5" fmla="*/ 503411 w 1004888"/>
                    <a:gd name="connsiteY5" fmla="*/ 1420787 h 1528788"/>
                    <a:gd name="connsiteX6" fmla="*/ 500548 w 1004888"/>
                    <a:gd name="connsiteY6" fmla="*/ 0 h 1528788"/>
                    <a:gd name="connsiteX7" fmla="*/ 1004888 w 1004888"/>
                    <a:gd name="connsiteY7" fmla="*/ 502181 h 1528788"/>
                    <a:gd name="connsiteX8" fmla="*/ 538468 w 1004888"/>
                    <a:gd name="connsiteY8" fmla="*/ 1000586 h 1528788"/>
                    <a:gd name="connsiteX9" fmla="*/ 538468 w 1004888"/>
                    <a:gd name="connsiteY9" fmla="*/ 1366838 h 1528788"/>
                    <a:gd name="connsiteX10" fmla="*/ 462628 w 1004888"/>
                    <a:gd name="connsiteY10" fmla="*/ 1366838 h 1528788"/>
                    <a:gd name="connsiteX11" fmla="*/ 462628 w 1004888"/>
                    <a:gd name="connsiteY11" fmla="*/ 928846 h 1528788"/>
                    <a:gd name="connsiteX12" fmla="*/ 500548 w 1004888"/>
                    <a:gd name="connsiteY12" fmla="*/ 928846 h 1528788"/>
                    <a:gd name="connsiteX13" fmla="*/ 929048 w 1004888"/>
                    <a:gd name="connsiteY13" fmla="*/ 502181 h 1528788"/>
                    <a:gd name="connsiteX14" fmla="*/ 500548 w 1004888"/>
                    <a:gd name="connsiteY14" fmla="*/ 75516 h 1528788"/>
                    <a:gd name="connsiteX15" fmla="*/ 200977 w 1004888"/>
                    <a:gd name="connsiteY15" fmla="*/ 200117 h 1528788"/>
                    <a:gd name="connsiteX16" fmla="*/ 75840 w 1004888"/>
                    <a:gd name="connsiteY16" fmla="*/ 502181 h 1528788"/>
                    <a:gd name="connsiteX17" fmla="*/ 0 w 1004888"/>
                    <a:gd name="connsiteY17" fmla="*/ 502181 h 1528788"/>
                    <a:gd name="connsiteX18" fmla="*/ 147889 w 1004888"/>
                    <a:gd name="connsiteY18" fmla="*/ 147256 h 1528788"/>
                    <a:gd name="connsiteX19" fmla="*/ 500548 w 1004888"/>
                    <a:gd name="connsiteY19" fmla="*/ 0 h 15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4888" h="1528788">
                      <a:moveTo>
                        <a:pt x="503411" y="1420787"/>
                      </a:moveTo>
                      <a:cubicBezTo>
                        <a:pt x="517079" y="1420787"/>
                        <a:pt x="531217" y="1425524"/>
                        <a:pt x="542528" y="1434998"/>
                      </a:cubicBezTo>
                      <a:cubicBezTo>
                        <a:pt x="565150" y="1457735"/>
                        <a:pt x="565150" y="1491840"/>
                        <a:pt x="542528" y="1514577"/>
                      </a:cubicBezTo>
                      <a:cubicBezTo>
                        <a:pt x="519906" y="1533525"/>
                        <a:pt x="485974" y="1533525"/>
                        <a:pt x="467122" y="1514577"/>
                      </a:cubicBezTo>
                      <a:cubicBezTo>
                        <a:pt x="444500" y="1491840"/>
                        <a:pt x="444500" y="1457735"/>
                        <a:pt x="467122" y="1434998"/>
                      </a:cubicBezTo>
                      <a:cubicBezTo>
                        <a:pt x="476548" y="1425524"/>
                        <a:pt x="489744" y="1420787"/>
                        <a:pt x="503411" y="1420787"/>
                      </a:cubicBezTo>
                      <a:close/>
                      <a:moveTo>
                        <a:pt x="500548" y="0"/>
                      </a:moveTo>
                      <a:cubicBezTo>
                        <a:pt x="781158" y="0"/>
                        <a:pt x="1004888" y="222772"/>
                        <a:pt x="1004888" y="502181"/>
                      </a:cubicBezTo>
                      <a:cubicBezTo>
                        <a:pt x="1004888" y="766486"/>
                        <a:pt x="800119" y="981707"/>
                        <a:pt x="538468" y="1000586"/>
                      </a:cubicBezTo>
                      <a:cubicBezTo>
                        <a:pt x="538468" y="1000586"/>
                        <a:pt x="538468" y="1000586"/>
                        <a:pt x="538468" y="1366838"/>
                      </a:cubicBezTo>
                      <a:cubicBezTo>
                        <a:pt x="538468" y="1366838"/>
                        <a:pt x="538468" y="1366838"/>
                        <a:pt x="462628" y="1366838"/>
                      </a:cubicBezTo>
                      <a:cubicBezTo>
                        <a:pt x="462628" y="1366838"/>
                        <a:pt x="462628" y="1366838"/>
                        <a:pt x="462628" y="928846"/>
                      </a:cubicBezTo>
                      <a:cubicBezTo>
                        <a:pt x="462628" y="928846"/>
                        <a:pt x="462628" y="928846"/>
                        <a:pt x="500548" y="928846"/>
                      </a:cubicBezTo>
                      <a:cubicBezTo>
                        <a:pt x="739446" y="928846"/>
                        <a:pt x="929048" y="736280"/>
                        <a:pt x="929048" y="502181"/>
                      </a:cubicBezTo>
                      <a:cubicBezTo>
                        <a:pt x="929048" y="264306"/>
                        <a:pt x="739446" y="75516"/>
                        <a:pt x="500548" y="75516"/>
                      </a:cubicBezTo>
                      <a:cubicBezTo>
                        <a:pt x="386787" y="75516"/>
                        <a:pt x="280610" y="120825"/>
                        <a:pt x="200977" y="200117"/>
                      </a:cubicBezTo>
                      <a:cubicBezTo>
                        <a:pt x="117553" y="279409"/>
                        <a:pt x="75840" y="388907"/>
                        <a:pt x="75840" y="502181"/>
                      </a:cubicBezTo>
                      <a:cubicBezTo>
                        <a:pt x="75840" y="502181"/>
                        <a:pt x="75840" y="502181"/>
                        <a:pt x="0" y="502181"/>
                      </a:cubicBezTo>
                      <a:cubicBezTo>
                        <a:pt x="0" y="366252"/>
                        <a:pt x="49296" y="241651"/>
                        <a:pt x="147889" y="147256"/>
                      </a:cubicBezTo>
                      <a:cubicBezTo>
                        <a:pt x="242690" y="52861"/>
                        <a:pt x="367827" y="0"/>
                        <a:pt x="500548" y="0"/>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6" name="Freeform 25"/>
                <p:cNvSpPr>
                  <a:spLocks noChangeAspect="1"/>
                </p:cNvSpPr>
                <p:nvPr/>
              </p:nvSpPr>
              <p:spPr bwMode="auto">
                <a:xfrm rot="1800000">
                  <a:off x="1922064" y="2610392"/>
                  <a:ext cx="832041" cy="1265825"/>
                </a:xfrm>
                <a:custGeom>
                  <a:avLst/>
                  <a:gdLst>
                    <a:gd name="connsiteX0" fmla="*/ 503411 w 1004888"/>
                    <a:gd name="connsiteY0" fmla="*/ 1420787 h 1528788"/>
                    <a:gd name="connsiteX1" fmla="*/ 542528 w 1004888"/>
                    <a:gd name="connsiteY1" fmla="*/ 1434998 h 1528788"/>
                    <a:gd name="connsiteX2" fmla="*/ 542528 w 1004888"/>
                    <a:gd name="connsiteY2" fmla="*/ 1514577 h 1528788"/>
                    <a:gd name="connsiteX3" fmla="*/ 467122 w 1004888"/>
                    <a:gd name="connsiteY3" fmla="*/ 1514577 h 1528788"/>
                    <a:gd name="connsiteX4" fmla="*/ 467122 w 1004888"/>
                    <a:gd name="connsiteY4" fmla="*/ 1434998 h 1528788"/>
                    <a:gd name="connsiteX5" fmla="*/ 503411 w 1004888"/>
                    <a:gd name="connsiteY5" fmla="*/ 1420787 h 1528788"/>
                    <a:gd name="connsiteX6" fmla="*/ 500548 w 1004888"/>
                    <a:gd name="connsiteY6" fmla="*/ 0 h 1528788"/>
                    <a:gd name="connsiteX7" fmla="*/ 1004888 w 1004888"/>
                    <a:gd name="connsiteY7" fmla="*/ 502181 h 1528788"/>
                    <a:gd name="connsiteX8" fmla="*/ 538468 w 1004888"/>
                    <a:gd name="connsiteY8" fmla="*/ 1000586 h 1528788"/>
                    <a:gd name="connsiteX9" fmla="*/ 538468 w 1004888"/>
                    <a:gd name="connsiteY9" fmla="*/ 1366838 h 1528788"/>
                    <a:gd name="connsiteX10" fmla="*/ 462628 w 1004888"/>
                    <a:gd name="connsiteY10" fmla="*/ 1366838 h 1528788"/>
                    <a:gd name="connsiteX11" fmla="*/ 462628 w 1004888"/>
                    <a:gd name="connsiteY11" fmla="*/ 928846 h 1528788"/>
                    <a:gd name="connsiteX12" fmla="*/ 500548 w 1004888"/>
                    <a:gd name="connsiteY12" fmla="*/ 928846 h 1528788"/>
                    <a:gd name="connsiteX13" fmla="*/ 929048 w 1004888"/>
                    <a:gd name="connsiteY13" fmla="*/ 502181 h 1528788"/>
                    <a:gd name="connsiteX14" fmla="*/ 500548 w 1004888"/>
                    <a:gd name="connsiteY14" fmla="*/ 75516 h 1528788"/>
                    <a:gd name="connsiteX15" fmla="*/ 200977 w 1004888"/>
                    <a:gd name="connsiteY15" fmla="*/ 200117 h 1528788"/>
                    <a:gd name="connsiteX16" fmla="*/ 75840 w 1004888"/>
                    <a:gd name="connsiteY16" fmla="*/ 502181 h 1528788"/>
                    <a:gd name="connsiteX17" fmla="*/ 0 w 1004888"/>
                    <a:gd name="connsiteY17" fmla="*/ 502181 h 1528788"/>
                    <a:gd name="connsiteX18" fmla="*/ 147889 w 1004888"/>
                    <a:gd name="connsiteY18" fmla="*/ 147256 h 1528788"/>
                    <a:gd name="connsiteX19" fmla="*/ 500548 w 1004888"/>
                    <a:gd name="connsiteY19" fmla="*/ 0 h 15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4888" h="1528788">
                      <a:moveTo>
                        <a:pt x="503411" y="1420787"/>
                      </a:moveTo>
                      <a:cubicBezTo>
                        <a:pt x="517079" y="1420787"/>
                        <a:pt x="531217" y="1425524"/>
                        <a:pt x="542528" y="1434998"/>
                      </a:cubicBezTo>
                      <a:cubicBezTo>
                        <a:pt x="565150" y="1457735"/>
                        <a:pt x="565150" y="1491840"/>
                        <a:pt x="542528" y="1514577"/>
                      </a:cubicBezTo>
                      <a:cubicBezTo>
                        <a:pt x="519906" y="1533525"/>
                        <a:pt x="485974" y="1533525"/>
                        <a:pt x="467122" y="1514577"/>
                      </a:cubicBezTo>
                      <a:cubicBezTo>
                        <a:pt x="444500" y="1491840"/>
                        <a:pt x="444500" y="1457735"/>
                        <a:pt x="467122" y="1434998"/>
                      </a:cubicBezTo>
                      <a:cubicBezTo>
                        <a:pt x="476548" y="1425524"/>
                        <a:pt x="489744" y="1420787"/>
                        <a:pt x="503411" y="1420787"/>
                      </a:cubicBezTo>
                      <a:close/>
                      <a:moveTo>
                        <a:pt x="500548" y="0"/>
                      </a:moveTo>
                      <a:cubicBezTo>
                        <a:pt x="781158" y="0"/>
                        <a:pt x="1004888" y="222772"/>
                        <a:pt x="1004888" y="502181"/>
                      </a:cubicBezTo>
                      <a:cubicBezTo>
                        <a:pt x="1004888" y="766486"/>
                        <a:pt x="800119" y="981707"/>
                        <a:pt x="538468" y="1000586"/>
                      </a:cubicBezTo>
                      <a:cubicBezTo>
                        <a:pt x="538468" y="1000586"/>
                        <a:pt x="538468" y="1000586"/>
                        <a:pt x="538468" y="1366838"/>
                      </a:cubicBezTo>
                      <a:cubicBezTo>
                        <a:pt x="538468" y="1366838"/>
                        <a:pt x="538468" y="1366838"/>
                        <a:pt x="462628" y="1366838"/>
                      </a:cubicBezTo>
                      <a:cubicBezTo>
                        <a:pt x="462628" y="1366838"/>
                        <a:pt x="462628" y="1366838"/>
                        <a:pt x="462628" y="928846"/>
                      </a:cubicBezTo>
                      <a:cubicBezTo>
                        <a:pt x="462628" y="928846"/>
                        <a:pt x="462628" y="928846"/>
                        <a:pt x="500548" y="928846"/>
                      </a:cubicBezTo>
                      <a:cubicBezTo>
                        <a:pt x="739446" y="928846"/>
                        <a:pt x="929048" y="736280"/>
                        <a:pt x="929048" y="502181"/>
                      </a:cubicBezTo>
                      <a:cubicBezTo>
                        <a:pt x="929048" y="264306"/>
                        <a:pt x="739446" y="75516"/>
                        <a:pt x="500548" y="75516"/>
                      </a:cubicBezTo>
                      <a:cubicBezTo>
                        <a:pt x="386787" y="75516"/>
                        <a:pt x="280610" y="120825"/>
                        <a:pt x="200977" y="200117"/>
                      </a:cubicBezTo>
                      <a:cubicBezTo>
                        <a:pt x="117553" y="279409"/>
                        <a:pt x="75840" y="388907"/>
                        <a:pt x="75840" y="502181"/>
                      </a:cubicBezTo>
                      <a:cubicBezTo>
                        <a:pt x="75840" y="502181"/>
                        <a:pt x="75840" y="502181"/>
                        <a:pt x="0" y="502181"/>
                      </a:cubicBezTo>
                      <a:cubicBezTo>
                        <a:pt x="0" y="366252"/>
                        <a:pt x="49296" y="241651"/>
                        <a:pt x="147889" y="147256"/>
                      </a:cubicBezTo>
                      <a:cubicBezTo>
                        <a:pt x="242690" y="52861"/>
                        <a:pt x="367827" y="0"/>
                        <a:pt x="500548"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7" name="Freeform 26"/>
                <p:cNvSpPr>
                  <a:spLocks noChangeAspect="1"/>
                </p:cNvSpPr>
                <p:nvPr/>
              </p:nvSpPr>
              <p:spPr bwMode="auto">
                <a:xfrm>
                  <a:off x="1101615" y="2856774"/>
                  <a:ext cx="350018" cy="532500"/>
                </a:xfrm>
                <a:custGeom>
                  <a:avLst/>
                  <a:gdLst>
                    <a:gd name="connsiteX0" fmla="*/ 503411 w 1004888"/>
                    <a:gd name="connsiteY0" fmla="*/ 1420787 h 1528788"/>
                    <a:gd name="connsiteX1" fmla="*/ 542528 w 1004888"/>
                    <a:gd name="connsiteY1" fmla="*/ 1434998 h 1528788"/>
                    <a:gd name="connsiteX2" fmla="*/ 542528 w 1004888"/>
                    <a:gd name="connsiteY2" fmla="*/ 1514577 h 1528788"/>
                    <a:gd name="connsiteX3" fmla="*/ 467122 w 1004888"/>
                    <a:gd name="connsiteY3" fmla="*/ 1514577 h 1528788"/>
                    <a:gd name="connsiteX4" fmla="*/ 467122 w 1004888"/>
                    <a:gd name="connsiteY4" fmla="*/ 1434998 h 1528788"/>
                    <a:gd name="connsiteX5" fmla="*/ 503411 w 1004888"/>
                    <a:gd name="connsiteY5" fmla="*/ 1420787 h 1528788"/>
                    <a:gd name="connsiteX6" fmla="*/ 500548 w 1004888"/>
                    <a:gd name="connsiteY6" fmla="*/ 0 h 1528788"/>
                    <a:gd name="connsiteX7" fmla="*/ 1004888 w 1004888"/>
                    <a:gd name="connsiteY7" fmla="*/ 502181 h 1528788"/>
                    <a:gd name="connsiteX8" fmla="*/ 538468 w 1004888"/>
                    <a:gd name="connsiteY8" fmla="*/ 1000586 h 1528788"/>
                    <a:gd name="connsiteX9" fmla="*/ 538468 w 1004888"/>
                    <a:gd name="connsiteY9" fmla="*/ 1366838 h 1528788"/>
                    <a:gd name="connsiteX10" fmla="*/ 462628 w 1004888"/>
                    <a:gd name="connsiteY10" fmla="*/ 1366838 h 1528788"/>
                    <a:gd name="connsiteX11" fmla="*/ 462628 w 1004888"/>
                    <a:gd name="connsiteY11" fmla="*/ 928846 h 1528788"/>
                    <a:gd name="connsiteX12" fmla="*/ 500548 w 1004888"/>
                    <a:gd name="connsiteY12" fmla="*/ 928846 h 1528788"/>
                    <a:gd name="connsiteX13" fmla="*/ 929048 w 1004888"/>
                    <a:gd name="connsiteY13" fmla="*/ 502181 h 1528788"/>
                    <a:gd name="connsiteX14" fmla="*/ 500548 w 1004888"/>
                    <a:gd name="connsiteY14" fmla="*/ 75516 h 1528788"/>
                    <a:gd name="connsiteX15" fmla="*/ 200977 w 1004888"/>
                    <a:gd name="connsiteY15" fmla="*/ 200117 h 1528788"/>
                    <a:gd name="connsiteX16" fmla="*/ 75840 w 1004888"/>
                    <a:gd name="connsiteY16" fmla="*/ 502181 h 1528788"/>
                    <a:gd name="connsiteX17" fmla="*/ 0 w 1004888"/>
                    <a:gd name="connsiteY17" fmla="*/ 502181 h 1528788"/>
                    <a:gd name="connsiteX18" fmla="*/ 147889 w 1004888"/>
                    <a:gd name="connsiteY18" fmla="*/ 147256 h 1528788"/>
                    <a:gd name="connsiteX19" fmla="*/ 500548 w 1004888"/>
                    <a:gd name="connsiteY19" fmla="*/ 0 h 15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4888" h="1528788">
                      <a:moveTo>
                        <a:pt x="503411" y="1420787"/>
                      </a:moveTo>
                      <a:cubicBezTo>
                        <a:pt x="517079" y="1420787"/>
                        <a:pt x="531217" y="1425524"/>
                        <a:pt x="542528" y="1434998"/>
                      </a:cubicBezTo>
                      <a:cubicBezTo>
                        <a:pt x="565150" y="1457735"/>
                        <a:pt x="565150" y="1491840"/>
                        <a:pt x="542528" y="1514577"/>
                      </a:cubicBezTo>
                      <a:cubicBezTo>
                        <a:pt x="519906" y="1533525"/>
                        <a:pt x="485974" y="1533525"/>
                        <a:pt x="467122" y="1514577"/>
                      </a:cubicBezTo>
                      <a:cubicBezTo>
                        <a:pt x="444500" y="1491840"/>
                        <a:pt x="444500" y="1457735"/>
                        <a:pt x="467122" y="1434998"/>
                      </a:cubicBezTo>
                      <a:cubicBezTo>
                        <a:pt x="476548" y="1425524"/>
                        <a:pt x="489744" y="1420787"/>
                        <a:pt x="503411" y="1420787"/>
                      </a:cubicBezTo>
                      <a:close/>
                      <a:moveTo>
                        <a:pt x="500548" y="0"/>
                      </a:moveTo>
                      <a:cubicBezTo>
                        <a:pt x="781158" y="0"/>
                        <a:pt x="1004888" y="222772"/>
                        <a:pt x="1004888" y="502181"/>
                      </a:cubicBezTo>
                      <a:cubicBezTo>
                        <a:pt x="1004888" y="766486"/>
                        <a:pt x="800119" y="981707"/>
                        <a:pt x="538468" y="1000586"/>
                      </a:cubicBezTo>
                      <a:cubicBezTo>
                        <a:pt x="538468" y="1000586"/>
                        <a:pt x="538468" y="1000586"/>
                        <a:pt x="538468" y="1366838"/>
                      </a:cubicBezTo>
                      <a:cubicBezTo>
                        <a:pt x="538468" y="1366838"/>
                        <a:pt x="538468" y="1366838"/>
                        <a:pt x="462628" y="1366838"/>
                      </a:cubicBezTo>
                      <a:cubicBezTo>
                        <a:pt x="462628" y="1366838"/>
                        <a:pt x="462628" y="1366838"/>
                        <a:pt x="462628" y="928846"/>
                      </a:cubicBezTo>
                      <a:cubicBezTo>
                        <a:pt x="462628" y="928846"/>
                        <a:pt x="462628" y="928846"/>
                        <a:pt x="500548" y="928846"/>
                      </a:cubicBezTo>
                      <a:cubicBezTo>
                        <a:pt x="739446" y="928846"/>
                        <a:pt x="929048" y="736280"/>
                        <a:pt x="929048" y="502181"/>
                      </a:cubicBezTo>
                      <a:cubicBezTo>
                        <a:pt x="929048" y="264306"/>
                        <a:pt x="739446" y="75516"/>
                        <a:pt x="500548" y="75516"/>
                      </a:cubicBezTo>
                      <a:cubicBezTo>
                        <a:pt x="386787" y="75516"/>
                        <a:pt x="280610" y="120825"/>
                        <a:pt x="200977" y="200117"/>
                      </a:cubicBezTo>
                      <a:cubicBezTo>
                        <a:pt x="117553" y="279409"/>
                        <a:pt x="75840" y="388907"/>
                        <a:pt x="75840" y="502181"/>
                      </a:cubicBezTo>
                      <a:cubicBezTo>
                        <a:pt x="75840" y="502181"/>
                        <a:pt x="75840" y="502181"/>
                        <a:pt x="0" y="502181"/>
                      </a:cubicBezTo>
                      <a:cubicBezTo>
                        <a:pt x="0" y="366252"/>
                        <a:pt x="49296" y="241651"/>
                        <a:pt x="147889" y="147256"/>
                      </a:cubicBezTo>
                      <a:cubicBezTo>
                        <a:pt x="242690" y="52861"/>
                        <a:pt x="367827" y="0"/>
                        <a:pt x="500548"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22" name="Group 21"/>
              <p:cNvGrpSpPr/>
              <p:nvPr/>
            </p:nvGrpSpPr>
            <p:grpSpPr>
              <a:xfrm rot="1800000">
                <a:off x="2874411" y="3249298"/>
                <a:ext cx="825680" cy="1140502"/>
                <a:chOff x="1101615" y="2248772"/>
                <a:chExt cx="825680" cy="1140502"/>
              </a:xfrm>
            </p:grpSpPr>
            <p:sp>
              <p:nvSpPr>
                <p:cNvPr id="23" name="Freeform 22"/>
                <p:cNvSpPr>
                  <a:spLocks noChangeAspect="1"/>
                </p:cNvSpPr>
                <p:nvPr/>
              </p:nvSpPr>
              <p:spPr bwMode="auto">
                <a:xfrm rot="19800000">
                  <a:off x="1449456" y="2248772"/>
                  <a:ext cx="477839" cy="726960"/>
                </a:xfrm>
                <a:custGeom>
                  <a:avLst/>
                  <a:gdLst>
                    <a:gd name="connsiteX0" fmla="*/ 503411 w 1004888"/>
                    <a:gd name="connsiteY0" fmla="*/ 1420787 h 1528788"/>
                    <a:gd name="connsiteX1" fmla="*/ 542528 w 1004888"/>
                    <a:gd name="connsiteY1" fmla="*/ 1434998 h 1528788"/>
                    <a:gd name="connsiteX2" fmla="*/ 542528 w 1004888"/>
                    <a:gd name="connsiteY2" fmla="*/ 1514577 h 1528788"/>
                    <a:gd name="connsiteX3" fmla="*/ 467122 w 1004888"/>
                    <a:gd name="connsiteY3" fmla="*/ 1514577 h 1528788"/>
                    <a:gd name="connsiteX4" fmla="*/ 467122 w 1004888"/>
                    <a:gd name="connsiteY4" fmla="*/ 1434998 h 1528788"/>
                    <a:gd name="connsiteX5" fmla="*/ 503411 w 1004888"/>
                    <a:gd name="connsiteY5" fmla="*/ 1420787 h 1528788"/>
                    <a:gd name="connsiteX6" fmla="*/ 500548 w 1004888"/>
                    <a:gd name="connsiteY6" fmla="*/ 0 h 1528788"/>
                    <a:gd name="connsiteX7" fmla="*/ 1004888 w 1004888"/>
                    <a:gd name="connsiteY7" fmla="*/ 502181 h 1528788"/>
                    <a:gd name="connsiteX8" fmla="*/ 538468 w 1004888"/>
                    <a:gd name="connsiteY8" fmla="*/ 1000586 h 1528788"/>
                    <a:gd name="connsiteX9" fmla="*/ 538468 w 1004888"/>
                    <a:gd name="connsiteY9" fmla="*/ 1366838 h 1528788"/>
                    <a:gd name="connsiteX10" fmla="*/ 462628 w 1004888"/>
                    <a:gd name="connsiteY10" fmla="*/ 1366838 h 1528788"/>
                    <a:gd name="connsiteX11" fmla="*/ 462628 w 1004888"/>
                    <a:gd name="connsiteY11" fmla="*/ 928846 h 1528788"/>
                    <a:gd name="connsiteX12" fmla="*/ 500548 w 1004888"/>
                    <a:gd name="connsiteY12" fmla="*/ 928846 h 1528788"/>
                    <a:gd name="connsiteX13" fmla="*/ 929048 w 1004888"/>
                    <a:gd name="connsiteY13" fmla="*/ 502181 h 1528788"/>
                    <a:gd name="connsiteX14" fmla="*/ 500548 w 1004888"/>
                    <a:gd name="connsiteY14" fmla="*/ 75516 h 1528788"/>
                    <a:gd name="connsiteX15" fmla="*/ 200977 w 1004888"/>
                    <a:gd name="connsiteY15" fmla="*/ 200117 h 1528788"/>
                    <a:gd name="connsiteX16" fmla="*/ 75840 w 1004888"/>
                    <a:gd name="connsiteY16" fmla="*/ 502181 h 1528788"/>
                    <a:gd name="connsiteX17" fmla="*/ 0 w 1004888"/>
                    <a:gd name="connsiteY17" fmla="*/ 502181 h 1528788"/>
                    <a:gd name="connsiteX18" fmla="*/ 147889 w 1004888"/>
                    <a:gd name="connsiteY18" fmla="*/ 147256 h 1528788"/>
                    <a:gd name="connsiteX19" fmla="*/ 500548 w 1004888"/>
                    <a:gd name="connsiteY19" fmla="*/ 0 h 15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4888" h="1528788">
                      <a:moveTo>
                        <a:pt x="503411" y="1420787"/>
                      </a:moveTo>
                      <a:cubicBezTo>
                        <a:pt x="517079" y="1420787"/>
                        <a:pt x="531217" y="1425524"/>
                        <a:pt x="542528" y="1434998"/>
                      </a:cubicBezTo>
                      <a:cubicBezTo>
                        <a:pt x="565150" y="1457735"/>
                        <a:pt x="565150" y="1491840"/>
                        <a:pt x="542528" y="1514577"/>
                      </a:cubicBezTo>
                      <a:cubicBezTo>
                        <a:pt x="519906" y="1533525"/>
                        <a:pt x="485974" y="1533525"/>
                        <a:pt x="467122" y="1514577"/>
                      </a:cubicBezTo>
                      <a:cubicBezTo>
                        <a:pt x="444500" y="1491840"/>
                        <a:pt x="444500" y="1457735"/>
                        <a:pt x="467122" y="1434998"/>
                      </a:cubicBezTo>
                      <a:cubicBezTo>
                        <a:pt x="476548" y="1425524"/>
                        <a:pt x="489744" y="1420787"/>
                        <a:pt x="503411" y="1420787"/>
                      </a:cubicBezTo>
                      <a:close/>
                      <a:moveTo>
                        <a:pt x="500548" y="0"/>
                      </a:moveTo>
                      <a:cubicBezTo>
                        <a:pt x="781158" y="0"/>
                        <a:pt x="1004888" y="222772"/>
                        <a:pt x="1004888" y="502181"/>
                      </a:cubicBezTo>
                      <a:cubicBezTo>
                        <a:pt x="1004888" y="766486"/>
                        <a:pt x="800119" y="981707"/>
                        <a:pt x="538468" y="1000586"/>
                      </a:cubicBezTo>
                      <a:cubicBezTo>
                        <a:pt x="538468" y="1000586"/>
                        <a:pt x="538468" y="1000586"/>
                        <a:pt x="538468" y="1366838"/>
                      </a:cubicBezTo>
                      <a:cubicBezTo>
                        <a:pt x="538468" y="1366838"/>
                        <a:pt x="538468" y="1366838"/>
                        <a:pt x="462628" y="1366838"/>
                      </a:cubicBezTo>
                      <a:cubicBezTo>
                        <a:pt x="462628" y="1366838"/>
                        <a:pt x="462628" y="1366838"/>
                        <a:pt x="462628" y="928846"/>
                      </a:cubicBezTo>
                      <a:cubicBezTo>
                        <a:pt x="462628" y="928846"/>
                        <a:pt x="462628" y="928846"/>
                        <a:pt x="500548" y="928846"/>
                      </a:cubicBezTo>
                      <a:cubicBezTo>
                        <a:pt x="739446" y="928846"/>
                        <a:pt x="929048" y="736280"/>
                        <a:pt x="929048" y="502181"/>
                      </a:cubicBezTo>
                      <a:cubicBezTo>
                        <a:pt x="929048" y="264306"/>
                        <a:pt x="739446" y="75516"/>
                        <a:pt x="500548" y="75516"/>
                      </a:cubicBezTo>
                      <a:cubicBezTo>
                        <a:pt x="386787" y="75516"/>
                        <a:pt x="280610" y="120825"/>
                        <a:pt x="200977" y="200117"/>
                      </a:cubicBezTo>
                      <a:cubicBezTo>
                        <a:pt x="117553" y="279409"/>
                        <a:pt x="75840" y="388907"/>
                        <a:pt x="75840" y="502181"/>
                      </a:cubicBezTo>
                      <a:cubicBezTo>
                        <a:pt x="75840" y="502181"/>
                        <a:pt x="75840" y="502181"/>
                        <a:pt x="0" y="502181"/>
                      </a:cubicBezTo>
                      <a:cubicBezTo>
                        <a:pt x="0" y="366252"/>
                        <a:pt x="49296" y="241651"/>
                        <a:pt x="147889" y="147256"/>
                      </a:cubicBezTo>
                      <a:cubicBezTo>
                        <a:pt x="242690" y="52861"/>
                        <a:pt x="367827" y="0"/>
                        <a:pt x="500548"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4" name="Freeform 23"/>
                <p:cNvSpPr>
                  <a:spLocks noChangeAspect="1"/>
                </p:cNvSpPr>
                <p:nvPr/>
              </p:nvSpPr>
              <p:spPr bwMode="auto">
                <a:xfrm>
                  <a:off x="1101615" y="2856774"/>
                  <a:ext cx="350018" cy="532500"/>
                </a:xfrm>
                <a:custGeom>
                  <a:avLst/>
                  <a:gdLst>
                    <a:gd name="connsiteX0" fmla="*/ 503411 w 1004888"/>
                    <a:gd name="connsiteY0" fmla="*/ 1420787 h 1528788"/>
                    <a:gd name="connsiteX1" fmla="*/ 542528 w 1004888"/>
                    <a:gd name="connsiteY1" fmla="*/ 1434998 h 1528788"/>
                    <a:gd name="connsiteX2" fmla="*/ 542528 w 1004888"/>
                    <a:gd name="connsiteY2" fmla="*/ 1514577 h 1528788"/>
                    <a:gd name="connsiteX3" fmla="*/ 467122 w 1004888"/>
                    <a:gd name="connsiteY3" fmla="*/ 1514577 h 1528788"/>
                    <a:gd name="connsiteX4" fmla="*/ 467122 w 1004888"/>
                    <a:gd name="connsiteY4" fmla="*/ 1434998 h 1528788"/>
                    <a:gd name="connsiteX5" fmla="*/ 503411 w 1004888"/>
                    <a:gd name="connsiteY5" fmla="*/ 1420787 h 1528788"/>
                    <a:gd name="connsiteX6" fmla="*/ 500548 w 1004888"/>
                    <a:gd name="connsiteY6" fmla="*/ 0 h 1528788"/>
                    <a:gd name="connsiteX7" fmla="*/ 1004888 w 1004888"/>
                    <a:gd name="connsiteY7" fmla="*/ 502181 h 1528788"/>
                    <a:gd name="connsiteX8" fmla="*/ 538468 w 1004888"/>
                    <a:gd name="connsiteY8" fmla="*/ 1000586 h 1528788"/>
                    <a:gd name="connsiteX9" fmla="*/ 538468 w 1004888"/>
                    <a:gd name="connsiteY9" fmla="*/ 1366838 h 1528788"/>
                    <a:gd name="connsiteX10" fmla="*/ 462628 w 1004888"/>
                    <a:gd name="connsiteY10" fmla="*/ 1366838 h 1528788"/>
                    <a:gd name="connsiteX11" fmla="*/ 462628 w 1004888"/>
                    <a:gd name="connsiteY11" fmla="*/ 928846 h 1528788"/>
                    <a:gd name="connsiteX12" fmla="*/ 500548 w 1004888"/>
                    <a:gd name="connsiteY12" fmla="*/ 928846 h 1528788"/>
                    <a:gd name="connsiteX13" fmla="*/ 929048 w 1004888"/>
                    <a:gd name="connsiteY13" fmla="*/ 502181 h 1528788"/>
                    <a:gd name="connsiteX14" fmla="*/ 500548 w 1004888"/>
                    <a:gd name="connsiteY14" fmla="*/ 75516 h 1528788"/>
                    <a:gd name="connsiteX15" fmla="*/ 200977 w 1004888"/>
                    <a:gd name="connsiteY15" fmla="*/ 200117 h 1528788"/>
                    <a:gd name="connsiteX16" fmla="*/ 75840 w 1004888"/>
                    <a:gd name="connsiteY16" fmla="*/ 502181 h 1528788"/>
                    <a:gd name="connsiteX17" fmla="*/ 0 w 1004888"/>
                    <a:gd name="connsiteY17" fmla="*/ 502181 h 1528788"/>
                    <a:gd name="connsiteX18" fmla="*/ 147889 w 1004888"/>
                    <a:gd name="connsiteY18" fmla="*/ 147256 h 1528788"/>
                    <a:gd name="connsiteX19" fmla="*/ 500548 w 1004888"/>
                    <a:gd name="connsiteY19" fmla="*/ 0 h 15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4888" h="1528788">
                      <a:moveTo>
                        <a:pt x="503411" y="1420787"/>
                      </a:moveTo>
                      <a:cubicBezTo>
                        <a:pt x="517079" y="1420787"/>
                        <a:pt x="531217" y="1425524"/>
                        <a:pt x="542528" y="1434998"/>
                      </a:cubicBezTo>
                      <a:cubicBezTo>
                        <a:pt x="565150" y="1457735"/>
                        <a:pt x="565150" y="1491840"/>
                        <a:pt x="542528" y="1514577"/>
                      </a:cubicBezTo>
                      <a:cubicBezTo>
                        <a:pt x="519906" y="1533525"/>
                        <a:pt x="485974" y="1533525"/>
                        <a:pt x="467122" y="1514577"/>
                      </a:cubicBezTo>
                      <a:cubicBezTo>
                        <a:pt x="444500" y="1491840"/>
                        <a:pt x="444500" y="1457735"/>
                        <a:pt x="467122" y="1434998"/>
                      </a:cubicBezTo>
                      <a:cubicBezTo>
                        <a:pt x="476548" y="1425524"/>
                        <a:pt x="489744" y="1420787"/>
                        <a:pt x="503411" y="1420787"/>
                      </a:cubicBezTo>
                      <a:close/>
                      <a:moveTo>
                        <a:pt x="500548" y="0"/>
                      </a:moveTo>
                      <a:cubicBezTo>
                        <a:pt x="781158" y="0"/>
                        <a:pt x="1004888" y="222772"/>
                        <a:pt x="1004888" y="502181"/>
                      </a:cubicBezTo>
                      <a:cubicBezTo>
                        <a:pt x="1004888" y="766486"/>
                        <a:pt x="800119" y="981707"/>
                        <a:pt x="538468" y="1000586"/>
                      </a:cubicBezTo>
                      <a:cubicBezTo>
                        <a:pt x="538468" y="1000586"/>
                        <a:pt x="538468" y="1000586"/>
                        <a:pt x="538468" y="1366838"/>
                      </a:cubicBezTo>
                      <a:cubicBezTo>
                        <a:pt x="538468" y="1366838"/>
                        <a:pt x="538468" y="1366838"/>
                        <a:pt x="462628" y="1366838"/>
                      </a:cubicBezTo>
                      <a:cubicBezTo>
                        <a:pt x="462628" y="1366838"/>
                        <a:pt x="462628" y="1366838"/>
                        <a:pt x="462628" y="928846"/>
                      </a:cubicBezTo>
                      <a:cubicBezTo>
                        <a:pt x="462628" y="928846"/>
                        <a:pt x="462628" y="928846"/>
                        <a:pt x="500548" y="928846"/>
                      </a:cubicBezTo>
                      <a:cubicBezTo>
                        <a:pt x="739446" y="928846"/>
                        <a:pt x="929048" y="736280"/>
                        <a:pt x="929048" y="502181"/>
                      </a:cubicBezTo>
                      <a:cubicBezTo>
                        <a:pt x="929048" y="264306"/>
                        <a:pt x="739446" y="75516"/>
                        <a:pt x="500548" y="75516"/>
                      </a:cubicBezTo>
                      <a:cubicBezTo>
                        <a:pt x="386787" y="75516"/>
                        <a:pt x="280610" y="120825"/>
                        <a:pt x="200977" y="200117"/>
                      </a:cubicBezTo>
                      <a:cubicBezTo>
                        <a:pt x="117553" y="279409"/>
                        <a:pt x="75840" y="388907"/>
                        <a:pt x="75840" y="502181"/>
                      </a:cubicBezTo>
                      <a:cubicBezTo>
                        <a:pt x="75840" y="502181"/>
                        <a:pt x="75840" y="502181"/>
                        <a:pt x="0" y="502181"/>
                      </a:cubicBezTo>
                      <a:cubicBezTo>
                        <a:pt x="0" y="366252"/>
                        <a:pt x="49296" y="241651"/>
                        <a:pt x="147889" y="147256"/>
                      </a:cubicBezTo>
                      <a:cubicBezTo>
                        <a:pt x="242690" y="52861"/>
                        <a:pt x="367827" y="0"/>
                        <a:pt x="500548"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12" name="Group 11"/>
            <p:cNvGrpSpPr/>
            <p:nvPr/>
          </p:nvGrpSpPr>
          <p:grpSpPr>
            <a:xfrm flipH="1">
              <a:off x="5603781" y="2248772"/>
              <a:ext cx="2598476" cy="2141028"/>
              <a:chOff x="1101615" y="2248772"/>
              <a:chExt cx="2598476" cy="2141028"/>
            </a:xfrm>
          </p:grpSpPr>
          <p:grpSp>
            <p:nvGrpSpPr>
              <p:cNvPr id="14" name="Group 13"/>
              <p:cNvGrpSpPr/>
              <p:nvPr/>
            </p:nvGrpSpPr>
            <p:grpSpPr>
              <a:xfrm>
                <a:off x="1101615" y="2248772"/>
                <a:ext cx="1652490" cy="1627445"/>
                <a:chOff x="1101615" y="2248772"/>
                <a:chExt cx="1652490" cy="1627445"/>
              </a:xfrm>
            </p:grpSpPr>
            <p:sp>
              <p:nvSpPr>
                <p:cNvPr id="18" name="Freeform 17"/>
                <p:cNvSpPr>
                  <a:spLocks noChangeAspect="1"/>
                </p:cNvSpPr>
                <p:nvPr/>
              </p:nvSpPr>
              <p:spPr bwMode="auto">
                <a:xfrm rot="19800000">
                  <a:off x="1449456" y="2248772"/>
                  <a:ext cx="477839" cy="726960"/>
                </a:xfrm>
                <a:custGeom>
                  <a:avLst/>
                  <a:gdLst>
                    <a:gd name="connsiteX0" fmla="*/ 503411 w 1004888"/>
                    <a:gd name="connsiteY0" fmla="*/ 1420787 h 1528788"/>
                    <a:gd name="connsiteX1" fmla="*/ 542528 w 1004888"/>
                    <a:gd name="connsiteY1" fmla="*/ 1434998 h 1528788"/>
                    <a:gd name="connsiteX2" fmla="*/ 542528 w 1004888"/>
                    <a:gd name="connsiteY2" fmla="*/ 1514577 h 1528788"/>
                    <a:gd name="connsiteX3" fmla="*/ 467122 w 1004888"/>
                    <a:gd name="connsiteY3" fmla="*/ 1514577 h 1528788"/>
                    <a:gd name="connsiteX4" fmla="*/ 467122 w 1004888"/>
                    <a:gd name="connsiteY4" fmla="*/ 1434998 h 1528788"/>
                    <a:gd name="connsiteX5" fmla="*/ 503411 w 1004888"/>
                    <a:gd name="connsiteY5" fmla="*/ 1420787 h 1528788"/>
                    <a:gd name="connsiteX6" fmla="*/ 500548 w 1004888"/>
                    <a:gd name="connsiteY6" fmla="*/ 0 h 1528788"/>
                    <a:gd name="connsiteX7" fmla="*/ 1004888 w 1004888"/>
                    <a:gd name="connsiteY7" fmla="*/ 502181 h 1528788"/>
                    <a:gd name="connsiteX8" fmla="*/ 538468 w 1004888"/>
                    <a:gd name="connsiteY8" fmla="*/ 1000586 h 1528788"/>
                    <a:gd name="connsiteX9" fmla="*/ 538468 w 1004888"/>
                    <a:gd name="connsiteY9" fmla="*/ 1366838 h 1528788"/>
                    <a:gd name="connsiteX10" fmla="*/ 462628 w 1004888"/>
                    <a:gd name="connsiteY10" fmla="*/ 1366838 h 1528788"/>
                    <a:gd name="connsiteX11" fmla="*/ 462628 w 1004888"/>
                    <a:gd name="connsiteY11" fmla="*/ 928846 h 1528788"/>
                    <a:gd name="connsiteX12" fmla="*/ 500548 w 1004888"/>
                    <a:gd name="connsiteY12" fmla="*/ 928846 h 1528788"/>
                    <a:gd name="connsiteX13" fmla="*/ 929048 w 1004888"/>
                    <a:gd name="connsiteY13" fmla="*/ 502181 h 1528788"/>
                    <a:gd name="connsiteX14" fmla="*/ 500548 w 1004888"/>
                    <a:gd name="connsiteY14" fmla="*/ 75516 h 1528788"/>
                    <a:gd name="connsiteX15" fmla="*/ 200977 w 1004888"/>
                    <a:gd name="connsiteY15" fmla="*/ 200117 h 1528788"/>
                    <a:gd name="connsiteX16" fmla="*/ 75840 w 1004888"/>
                    <a:gd name="connsiteY16" fmla="*/ 502181 h 1528788"/>
                    <a:gd name="connsiteX17" fmla="*/ 0 w 1004888"/>
                    <a:gd name="connsiteY17" fmla="*/ 502181 h 1528788"/>
                    <a:gd name="connsiteX18" fmla="*/ 147889 w 1004888"/>
                    <a:gd name="connsiteY18" fmla="*/ 147256 h 1528788"/>
                    <a:gd name="connsiteX19" fmla="*/ 500548 w 1004888"/>
                    <a:gd name="connsiteY19" fmla="*/ 0 h 15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4888" h="1528788">
                      <a:moveTo>
                        <a:pt x="503411" y="1420787"/>
                      </a:moveTo>
                      <a:cubicBezTo>
                        <a:pt x="517079" y="1420787"/>
                        <a:pt x="531217" y="1425524"/>
                        <a:pt x="542528" y="1434998"/>
                      </a:cubicBezTo>
                      <a:cubicBezTo>
                        <a:pt x="565150" y="1457735"/>
                        <a:pt x="565150" y="1491840"/>
                        <a:pt x="542528" y="1514577"/>
                      </a:cubicBezTo>
                      <a:cubicBezTo>
                        <a:pt x="519906" y="1533525"/>
                        <a:pt x="485974" y="1533525"/>
                        <a:pt x="467122" y="1514577"/>
                      </a:cubicBezTo>
                      <a:cubicBezTo>
                        <a:pt x="444500" y="1491840"/>
                        <a:pt x="444500" y="1457735"/>
                        <a:pt x="467122" y="1434998"/>
                      </a:cubicBezTo>
                      <a:cubicBezTo>
                        <a:pt x="476548" y="1425524"/>
                        <a:pt x="489744" y="1420787"/>
                        <a:pt x="503411" y="1420787"/>
                      </a:cubicBezTo>
                      <a:close/>
                      <a:moveTo>
                        <a:pt x="500548" y="0"/>
                      </a:moveTo>
                      <a:cubicBezTo>
                        <a:pt x="781158" y="0"/>
                        <a:pt x="1004888" y="222772"/>
                        <a:pt x="1004888" y="502181"/>
                      </a:cubicBezTo>
                      <a:cubicBezTo>
                        <a:pt x="1004888" y="766486"/>
                        <a:pt x="800119" y="981707"/>
                        <a:pt x="538468" y="1000586"/>
                      </a:cubicBezTo>
                      <a:cubicBezTo>
                        <a:pt x="538468" y="1000586"/>
                        <a:pt x="538468" y="1000586"/>
                        <a:pt x="538468" y="1366838"/>
                      </a:cubicBezTo>
                      <a:cubicBezTo>
                        <a:pt x="538468" y="1366838"/>
                        <a:pt x="538468" y="1366838"/>
                        <a:pt x="462628" y="1366838"/>
                      </a:cubicBezTo>
                      <a:cubicBezTo>
                        <a:pt x="462628" y="1366838"/>
                        <a:pt x="462628" y="1366838"/>
                        <a:pt x="462628" y="928846"/>
                      </a:cubicBezTo>
                      <a:cubicBezTo>
                        <a:pt x="462628" y="928846"/>
                        <a:pt x="462628" y="928846"/>
                        <a:pt x="500548" y="928846"/>
                      </a:cubicBezTo>
                      <a:cubicBezTo>
                        <a:pt x="739446" y="928846"/>
                        <a:pt x="929048" y="736280"/>
                        <a:pt x="929048" y="502181"/>
                      </a:cubicBezTo>
                      <a:cubicBezTo>
                        <a:pt x="929048" y="264306"/>
                        <a:pt x="739446" y="75516"/>
                        <a:pt x="500548" y="75516"/>
                      </a:cubicBezTo>
                      <a:cubicBezTo>
                        <a:pt x="386787" y="75516"/>
                        <a:pt x="280610" y="120825"/>
                        <a:pt x="200977" y="200117"/>
                      </a:cubicBezTo>
                      <a:cubicBezTo>
                        <a:pt x="117553" y="279409"/>
                        <a:pt x="75840" y="388907"/>
                        <a:pt x="75840" y="502181"/>
                      </a:cubicBezTo>
                      <a:cubicBezTo>
                        <a:pt x="75840" y="502181"/>
                        <a:pt x="75840" y="502181"/>
                        <a:pt x="0" y="502181"/>
                      </a:cubicBezTo>
                      <a:cubicBezTo>
                        <a:pt x="0" y="366252"/>
                        <a:pt x="49296" y="241651"/>
                        <a:pt x="147889" y="147256"/>
                      </a:cubicBezTo>
                      <a:cubicBezTo>
                        <a:pt x="242690" y="52861"/>
                        <a:pt x="367827" y="0"/>
                        <a:pt x="500548"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9" name="Freeform 18"/>
                <p:cNvSpPr>
                  <a:spLocks noChangeAspect="1"/>
                </p:cNvSpPr>
                <p:nvPr/>
              </p:nvSpPr>
              <p:spPr bwMode="auto">
                <a:xfrm rot="1800000">
                  <a:off x="1922064" y="2610392"/>
                  <a:ext cx="832041" cy="1265825"/>
                </a:xfrm>
                <a:custGeom>
                  <a:avLst/>
                  <a:gdLst>
                    <a:gd name="connsiteX0" fmla="*/ 503411 w 1004888"/>
                    <a:gd name="connsiteY0" fmla="*/ 1420787 h 1528788"/>
                    <a:gd name="connsiteX1" fmla="*/ 542528 w 1004888"/>
                    <a:gd name="connsiteY1" fmla="*/ 1434998 h 1528788"/>
                    <a:gd name="connsiteX2" fmla="*/ 542528 w 1004888"/>
                    <a:gd name="connsiteY2" fmla="*/ 1514577 h 1528788"/>
                    <a:gd name="connsiteX3" fmla="*/ 467122 w 1004888"/>
                    <a:gd name="connsiteY3" fmla="*/ 1514577 h 1528788"/>
                    <a:gd name="connsiteX4" fmla="*/ 467122 w 1004888"/>
                    <a:gd name="connsiteY4" fmla="*/ 1434998 h 1528788"/>
                    <a:gd name="connsiteX5" fmla="*/ 503411 w 1004888"/>
                    <a:gd name="connsiteY5" fmla="*/ 1420787 h 1528788"/>
                    <a:gd name="connsiteX6" fmla="*/ 500548 w 1004888"/>
                    <a:gd name="connsiteY6" fmla="*/ 0 h 1528788"/>
                    <a:gd name="connsiteX7" fmla="*/ 1004888 w 1004888"/>
                    <a:gd name="connsiteY7" fmla="*/ 502181 h 1528788"/>
                    <a:gd name="connsiteX8" fmla="*/ 538468 w 1004888"/>
                    <a:gd name="connsiteY8" fmla="*/ 1000586 h 1528788"/>
                    <a:gd name="connsiteX9" fmla="*/ 538468 w 1004888"/>
                    <a:gd name="connsiteY9" fmla="*/ 1366838 h 1528788"/>
                    <a:gd name="connsiteX10" fmla="*/ 462628 w 1004888"/>
                    <a:gd name="connsiteY10" fmla="*/ 1366838 h 1528788"/>
                    <a:gd name="connsiteX11" fmla="*/ 462628 w 1004888"/>
                    <a:gd name="connsiteY11" fmla="*/ 928846 h 1528788"/>
                    <a:gd name="connsiteX12" fmla="*/ 500548 w 1004888"/>
                    <a:gd name="connsiteY12" fmla="*/ 928846 h 1528788"/>
                    <a:gd name="connsiteX13" fmla="*/ 929048 w 1004888"/>
                    <a:gd name="connsiteY13" fmla="*/ 502181 h 1528788"/>
                    <a:gd name="connsiteX14" fmla="*/ 500548 w 1004888"/>
                    <a:gd name="connsiteY14" fmla="*/ 75516 h 1528788"/>
                    <a:gd name="connsiteX15" fmla="*/ 200977 w 1004888"/>
                    <a:gd name="connsiteY15" fmla="*/ 200117 h 1528788"/>
                    <a:gd name="connsiteX16" fmla="*/ 75840 w 1004888"/>
                    <a:gd name="connsiteY16" fmla="*/ 502181 h 1528788"/>
                    <a:gd name="connsiteX17" fmla="*/ 0 w 1004888"/>
                    <a:gd name="connsiteY17" fmla="*/ 502181 h 1528788"/>
                    <a:gd name="connsiteX18" fmla="*/ 147889 w 1004888"/>
                    <a:gd name="connsiteY18" fmla="*/ 147256 h 1528788"/>
                    <a:gd name="connsiteX19" fmla="*/ 500548 w 1004888"/>
                    <a:gd name="connsiteY19" fmla="*/ 0 h 15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4888" h="1528788">
                      <a:moveTo>
                        <a:pt x="503411" y="1420787"/>
                      </a:moveTo>
                      <a:cubicBezTo>
                        <a:pt x="517079" y="1420787"/>
                        <a:pt x="531217" y="1425524"/>
                        <a:pt x="542528" y="1434998"/>
                      </a:cubicBezTo>
                      <a:cubicBezTo>
                        <a:pt x="565150" y="1457735"/>
                        <a:pt x="565150" y="1491840"/>
                        <a:pt x="542528" y="1514577"/>
                      </a:cubicBezTo>
                      <a:cubicBezTo>
                        <a:pt x="519906" y="1533525"/>
                        <a:pt x="485974" y="1533525"/>
                        <a:pt x="467122" y="1514577"/>
                      </a:cubicBezTo>
                      <a:cubicBezTo>
                        <a:pt x="444500" y="1491840"/>
                        <a:pt x="444500" y="1457735"/>
                        <a:pt x="467122" y="1434998"/>
                      </a:cubicBezTo>
                      <a:cubicBezTo>
                        <a:pt x="476548" y="1425524"/>
                        <a:pt x="489744" y="1420787"/>
                        <a:pt x="503411" y="1420787"/>
                      </a:cubicBezTo>
                      <a:close/>
                      <a:moveTo>
                        <a:pt x="500548" y="0"/>
                      </a:moveTo>
                      <a:cubicBezTo>
                        <a:pt x="781158" y="0"/>
                        <a:pt x="1004888" y="222772"/>
                        <a:pt x="1004888" y="502181"/>
                      </a:cubicBezTo>
                      <a:cubicBezTo>
                        <a:pt x="1004888" y="766486"/>
                        <a:pt x="800119" y="981707"/>
                        <a:pt x="538468" y="1000586"/>
                      </a:cubicBezTo>
                      <a:cubicBezTo>
                        <a:pt x="538468" y="1000586"/>
                        <a:pt x="538468" y="1000586"/>
                        <a:pt x="538468" y="1366838"/>
                      </a:cubicBezTo>
                      <a:cubicBezTo>
                        <a:pt x="538468" y="1366838"/>
                        <a:pt x="538468" y="1366838"/>
                        <a:pt x="462628" y="1366838"/>
                      </a:cubicBezTo>
                      <a:cubicBezTo>
                        <a:pt x="462628" y="1366838"/>
                        <a:pt x="462628" y="1366838"/>
                        <a:pt x="462628" y="928846"/>
                      </a:cubicBezTo>
                      <a:cubicBezTo>
                        <a:pt x="462628" y="928846"/>
                        <a:pt x="462628" y="928846"/>
                        <a:pt x="500548" y="928846"/>
                      </a:cubicBezTo>
                      <a:cubicBezTo>
                        <a:pt x="739446" y="928846"/>
                        <a:pt x="929048" y="736280"/>
                        <a:pt x="929048" y="502181"/>
                      </a:cubicBezTo>
                      <a:cubicBezTo>
                        <a:pt x="929048" y="264306"/>
                        <a:pt x="739446" y="75516"/>
                        <a:pt x="500548" y="75516"/>
                      </a:cubicBezTo>
                      <a:cubicBezTo>
                        <a:pt x="386787" y="75516"/>
                        <a:pt x="280610" y="120825"/>
                        <a:pt x="200977" y="200117"/>
                      </a:cubicBezTo>
                      <a:cubicBezTo>
                        <a:pt x="117553" y="279409"/>
                        <a:pt x="75840" y="388907"/>
                        <a:pt x="75840" y="502181"/>
                      </a:cubicBezTo>
                      <a:cubicBezTo>
                        <a:pt x="75840" y="502181"/>
                        <a:pt x="75840" y="502181"/>
                        <a:pt x="0" y="502181"/>
                      </a:cubicBezTo>
                      <a:cubicBezTo>
                        <a:pt x="0" y="366252"/>
                        <a:pt x="49296" y="241651"/>
                        <a:pt x="147889" y="147256"/>
                      </a:cubicBezTo>
                      <a:cubicBezTo>
                        <a:pt x="242690" y="52861"/>
                        <a:pt x="367827" y="0"/>
                        <a:pt x="500548"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0" name="Freeform 19"/>
                <p:cNvSpPr>
                  <a:spLocks noChangeAspect="1"/>
                </p:cNvSpPr>
                <p:nvPr/>
              </p:nvSpPr>
              <p:spPr bwMode="auto">
                <a:xfrm>
                  <a:off x="1101615" y="2856774"/>
                  <a:ext cx="350018" cy="532500"/>
                </a:xfrm>
                <a:custGeom>
                  <a:avLst/>
                  <a:gdLst>
                    <a:gd name="connsiteX0" fmla="*/ 503411 w 1004888"/>
                    <a:gd name="connsiteY0" fmla="*/ 1420787 h 1528788"/>
                    <a:gd name="connsiteX1" fmla="*/ 542528 w 1004888"/>
                    <a:gd name="connsiteY1" fmla="*/ 1434998 h 1528788"/>
                    <a:gd name="connsiteX2" fmla="*/ 542528 w 1004888"/>
                    <a:gd name="connsiteY2" fmla="*/ 1514577 h 1528788"/>
                    <a:gd name="connsiteX3" fmla="*/ 467122 w 1004888"/>
                    <a:gd name="connsiteY3" fmla="*/ 1514577 h 1528788"/>
                    <a:gd name="connsiteX4" fmla="*/ 467122 w 1004888"/>
                    <a:gd name="connsiteY4" fmla="*/ 1434998 h 1528788"/>
                    <a:gd name="connsiteX5" fmla="*/ 503411 w 1004888"/>
                    <a:gd name="connsiteY5" fmla="*/ 1420787 h 1528788"/>
                    <a:gd name="connsiteX6" fmla="*/ 500548 w 1004888"/>
                    <a:gd name="connsiteY6" fmla="*/ 0 h 1528788"/>
                    <a:gd name="connsiteX7" fmla="*/ 1004888 w 1004888"/>
                    <a:gd name="connsiteY7" fmla="*/ 502181 h 1528788"/>
                    <a:gd name="connsiteX8" fmla="*/ 538468 w 1004888"/>
                    <a:gd name="connsiteY8" fmla="*/ 1000586 h 1528788"/>
                    <a:gd name="connsiteX9" fmla="*/ 538468 w 1004888"/>
                    <a:gd name="connsiteY9" fmla="*/ 1366838 h 1528788"/>
                    <a:gd name="connsiteX10" fmla="*/ 462628 w 1004888"/>
                    <a:gd name="connsiteY10" fmla="*/ 1366838 h 1528788"/>
                    <a:gd name="connsiteX11" fmla="*/ 462628 w 1004888"/>
                    <a:gd name="connsiteY11" fmla="*/ 928846 h 1528788"/>
                    <a:gd name="connsiteX12" fmla="*/ 500548 w 1004888"/>
                    <a:gd name="connsiteY12" fmla="*/ 928846 h 1528788"/>
                    <a:gd name="connsiteX13" fmla="*/ 929048 w 1004888"/>
                    <a:gd name="connsiteY13" fmla="*/ 502181 h 1528788"/>
                    <a:gd name="connsiteX14" fmla="*/ 500548 w 1004888"/>
                    <a:gd name="connsiteY14" fmla="*/ 75516 h 1528788"/>
                    <a:gd name="connsiteX15" fmla="*/ 200977 w 1004888"/>
                    <a:gd name="connsiteY15" fmla="*/ 200117 h 1528788"/>
                    <a:gd name="connsiteX16" fmla="*/ 75840 w 1004888"/>
                    <a:gd name="connsiteY16" fmla="*/ 502181 h 1528788"/>
                    <a:gd name="connsiteX17" fmla="*/ 0 w 1004888"/>
                    <a:gd name="connsiteY17" fmla="*/ 502181 h 1528788"/>
                    <a:gd name="connsiteX18" fmla="*/ 147889 w 1004888"/>
                    <a:gd name="connsiteY18" fmla="*/ 147256 h 1528788"/>
                    <a:gd name="connsiteX19" fmla="*/ 500548 w 1004888"/>
                    <a:gd name="connsiteY19" fmla="*/ 0 h 15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4888" h="1528788">
                      <a:moveTo>
                        <a:pt x="503411" y="1420787"/>
                      </a:moveTo>
                      <a:cubicBezTo>
                        <a:pt x="517079" y="1420787"/>
                        <a:pt x="531217" y="1425524"/>
                        <a:pt x="542528" y="1434998"/>
                      </a:cubicBezTo>
                      <a:cubicBezTo>
                        <a:pt x="565150" y="1457735"/>
                        <a:pt x="565150" y="1491840"/>
                        <a:pt x="542528" y="1514577"/>
                      </a:cubicBezTo>
                      <a:cubicBezTo>
                        <a:pt x="519906" y="1533525"/>
                        <a:pt x="485974" y="1533525"/>
                        <a:pt x="467122" y="1514577"/>
                      </a:cubicBezTo>
                      <a:cubicBezTo>
                        <a:pt x="444500" y="1491840"/>
                        <a:pt x="444500" y="1457735"/>
                        <a:pt x="467122" y="1434998"/>
                      </a:cubicBezTo>
                      <a:cubicBezTo>
                        <a:pt x="476548" y="1425524"/>
                        <a:pt x="489744" y="1420787"/>
                        <a:pt x="503411" y="1420787"/>
                      </a:cubicBezTo>
                      <a:close/>
                      <a:moveTo>
                        <a:pt x="500548" y="0"/>
                      </a:moveTo>
                      <a:cubicBezTo>
                        <a:pt x="781158" y="0"/>
                        <a:pt x="1004888" y="222772"/>
                        <a:pt x="1004888" y="502181"/>
                      </a:cubicBezTo>
                      <a:cubicBezTo>
                        <a:pt x="1004888" y="766486"/>
                        <a:pt x="800119" y="981707"/>
                        <a:pt x="538468" y="1000586"/>
                      </a:cubicBezTo>
                      <a:cubicBezTo>
                        <a:pt x="538468" y="1000586"/>
                        <a:pt x="538468" y="1000586"/>
                        <a:pt x="538468" y="1366838"/>
                      </a:cubicBezTo>
                      <a:cubicBezTo>
                        <a:pt x="538468" y="1366838"/>
                        <a:pt x="538468" y="1366838"/>
                        <a:pt x="462628" y="1366838"/>
                      </a:cubicBezTo>
                      <a:cubicBezTo>
                        <a:pt x="462628" y="1366838"/>
                        <a:pt x="462628" y="1366838"/>
                        <a:pt x="462628" y="928846"/>
                      </a:cubicBezTo>
                      <a:cubicBezTo>
                        <a:pt x="462628" y="928846"/>
                        <a:pt x="462628" y="928846"/>
                        <a:pt x="500548" y="928846"/>
                      </a:cubicBezTo>
                      <a:cubicBezTo>
                        <a:pt x="739446" y="928846"/>
                        <a:pt x="929048" y="736280"/>
                        <a:pt x="929048" y="502181"/>
                      </a:cubicBezTo>
                      <a:cubicBezTo>
                        <a:pt x="929048" y="264306"/>
                        <a:pt x="739446" y="75516"/>
                        <a:pt x="500548" y="75516"/>
                      </a:cubicBezTo>
                      <a:cubicBezTo>
                        <a:pt x="386787" y="75516"/>
                        <a:pt x="280610" y="120825"/>
                        <a:pt x="200977" y="200117"/>
                      </a:cubicBezTo>
                      <a:cubicBezTo>
                        <a:pt x="117553" y="279409"/>
                        <a:pt x="75840" y="388907"/>
                        <a:pt x="75840" y="502181"/>
                      </a:cubicBezTo>
                      <a:cubicBezTo>
                        <a:pt x="75840" y="502181"/>
                        <a:pt x="75840" y="502181"/>
                        <a:pt x="0" y="502181"/>
                      </a:cubicBezTo>
                      <a:cubicBezTo>
                        <a:pt x="0" y="366252"/>
                        <a:pt x="49296" y="241651"/>
                        <a:pt x="147889" y="147256"/>
                      </a:cubicBezTo>
                      <a:cubicBezTo>
                        <a:pt x="242690" y="52861"/>
                        <a:pt x="367827" y="0"/>
                        <a:pt x="500548"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15" name="Group 14"/>
              <p:cNvGrpSpPr/>
              <p:nvPr/>
            </p:nvGrpSpPr>
            <p:grpSpPr>
              <a:xfrm rot="1800000">
                <a:off x="2874411" y="3249298"/>
                <a:ext cx="825680" cy="1140502"/>
                <a:chOff x="1101615" y="2248772"/>
                <a:chExt cx="825680" cy="1140502"/>
              </a:xfrm>
            </p:grpSpPr>
            <p:sp>
              <p:nvSpPr>
                <p:cNvPr id="16" name="Freeform 15"/>
                <p:cNvSpPr>
                  <a:spLocks noChangeAspect="1"/>
                </p:cNvSpPr>
                <p:nvPr/>
              </p:nvSpPr>
              <p:spPr bwMode="auto">
                <a:xfrm rot="19800000">
                  <a:off x="1449456" y="2248772"/>
                  <a:ext cx="477839" cy="726960"/>
                </a:xfrm>
                <a:custGeom>
                  <a:avLst/>
                  <a:gdLst>
                    <a:gd name="connsiteX0" fmla="*/ 503411 w 1004888"/>
                    <a:gd name="connsiteY0" fmla="*/ 1420787 h 1528788"/>
                    <a:gd name="connsiteX1" fmla="*/ 542528 w 1004888"/>
                    <a:gd name="connsiteY1" fmla="*/ 1434998 h 1528788"/>
                    <a:gd name="connsiteX2" fmla="*/ 542528 w 1004888"/>
                    <a:gd name="connsiteY2" fmla="*/ 1514577 h 1528788"/>
                    <a:gd name="connsiteX3" fmla="*/ 467122 w 1004888"/>
                    <a:gd name="connsiteY3" fmla="*/ 1514577 h 1528788"/>
                    <a:gd name="connsiteX4" fmla="*/ 467122 w 1004888"/>
                    <a:gd name="connsiteY4" fmla="*/ 1434998 h 1528788"/>
                    <a:gd name="connsiteX5" fmla="*/ 503411 w 1004888"/>
                    <a:gd name="connsiteY5" fmla="*/ 1420787 h 1528788"/>
                    <a:gd name="connsiteX6" fmla="*/ 500548 w 1004888"/>
                    <a:gd name="connsiteY6" fmla="*/ 0 h 1528788"/>
                    <a:gd name="connsiteX7" fmla="*/ 1004888 w 1004888"/>
                    <a:gd name="connsiteY7" fmla="*/ 502181 h 1528788"/>
                    <a:gd name="connsiteX8" fmla="*/ 538468 w 1004888"/>
                    <a:gd name="connsiteY8" fmla="*/ 1000586 h 1528788"/>
                    <a:gd name="connsiteX9" fmla="*/ 538468 w 1004888"/>
                    <a:gd name="connsiteY9" fmla="*/ 1366838 h 1528788"/>
                    <a:gd name="connsiteX10" fmla="*/ 462628 w 1004888"/>
                    <a:gd name="connsiteY10" fmla="*/ 1366838 h 1528788"/>
                    <a:gd name="connsiteX11" fmla="*/ 462628 w 1004888"/>
                    <a:gd name="connsiteY11" fmla="*/ 928846 h 1528788"/>
                    <a:gd name="connsiteX12" fmla="*/ 500548 w 1004888"/>
                    <a:gd name="connsiteY12" fmla="*/ 928846 h 1528788"/>
                    <a:gd name="connsiteX13" fmla="*/ 929048 w 1004888"/>
                    <a:gd name="connsiteY13" fmla="*/ 502181 h 1528788"/>
                    <a:gd name="connsiteX14" fmla="*/ 500548 w 1004888"/>
                    <a:gd name="connsiteY14" fmla="*/ 75516 h 1528788"/>
                    <a:gd name="connsiteX15" fmla="*/ 200977 w 1004888"/>
                    <a:gd name="connsiteY15" fmla="*/ 200117 h 1528788"/>
                    <a:gd name="connsiteX16" fmla="*/ 75840 w 1004888"/>
                    <a:gd name="connsiteY16" fmla="*/ 502181 h 1528788"/>
                    <a:gd name="connsiteX17" fmla="*/ 0 w 1004888"/>
                    <a:gd name="connsiteY17" fmla="*/ 502181 h 1528788"/>
                    <a:gd name="connsiteX18" fmla="*/ 147889 w 1004888"/>
                    <a:gd name="connsiteY18" fmla="*/ 147256 h 1528788"/>
                    <a:gd name="connsiteX19" fmla="*/ 500548 w 1004888"/>
                    <a:gd name="connsiteY19" fmla="*/ 0 h 15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4888" h="1528788">
                      <a:moveTo>
                        <a:pt x="503411" y="1420787"/>
                      </a:moveTo>
                      <a:cubicBezTo>
                        <a:pt x="517079" y="1420787"/>
                        <a:pt x="531217" y="1425524"/>
                        <a:pt x="542528" y="1434998"/>
                      </a:cubicBezTo>
                      <a:cubicBezTo>
                        <a:pt x="565150" y="1457735"/>
                        <a:pt x="565150" y="1491840"/>
                        <a:pt x="542528" y="1514577"/>
                      </a:cubicBezTo>
                      <a:cubicBezTo>
                        <a:pt x="519906" y="1533525"/>
                        <a:pt x="485974" y="1533525"/>
                        <a:pt x="467122" y="1514577"/>
                      </a:cubicBezTo>
                      <a:cubicBezTo>
                        <a:pt x="444500" y="1491840"/>
                        <a:pt x="444500" y="1457735"/>
                        <a:pt x="467122" y="1434998"/>
                      </a:cubicBezTo>
                      <a:cubicBezTo>
                        <a:pt x="476548" y="1425524"/>
                        <a:pt x="489744" y="1420787"/>
                        <a:pt x="503411" y="1420787"/>
                      </a:cubicBezTo>
                      <a:close/>
                      <a:moveTo>
                        <a:pt x="500548" y="0"/>
                      </a:moveTo>
                      <a:cubicBezTo>
                        <a:pt x="781158" y="0"/>
                        <a:pt x="1004888" y="222772"/>
                        <a:pt x="1004888" y="502181"/>
                      </a:cubicBezTo>
                      <a:cubicBezTo>
                        <a:pt x="1004888" y="766486"/>
                        <a:pt x="800119" y="981707"/>
                        <a:pt x="538468" y="1000586"/>
                      </a:cubicBezTo>
                      <a:cubicBezTo>
                        <a:pt x="538468" y="1000586"/>
                        <a:pt x="538468" y="1000586"/>
                        <a:pt x="538468" y="1366838"/>
                      </a:cubicBezTo>
                      <a:cubicBezTo>
                        <a:pt x="538468" y="1366838"/>
                        <a:pt x="538468" y="1366838"/>
                        <a:pt x="462628" y="1366838"/>
                      </a:cubicBezTo>
                      <a:cubicBezTo>
                        <a:pt x="462628" y="1366838"/>
                        <a:pt x="462628" y="1366838"/>
                        <a:pt x="462628" y="928846"/>
                      </a:cubicBezTo>
                      <a:cubicBezTo>
                        <a:pt x="462628" y="928846"/>
                        <a:pt x="462628" y="928846"/>
                        <a:pt x="500548" y="928846"/>
                      </a:cubicBezTo>
                      <a:cubicBezTo>
                        <a:pt x="739446" y="928846"/>
                        <a:pt x="929048" y="736280"/>
                        <a:pt x="929048" y="502181"/>
                      </a:cubicBezTo>
                      <a:cubicBezTo>
                        <a:pt x="929048" y="264306"/>
                        <a:pt x="739446" y="75516"/>
                        <a:pt x="500548" y="75516"/>
                      </a:cubicBezTo>
                      <a:cubicBezTo>
                        <a:pt x="386787" y="75516"/>
                        <a:pt x="280610" y="120825"/>
                        <a:pt x="200977" y="200117"/>
                      </a:cubicBezTo>
                      <a:cubicBezTo>
                        <a:pt x="117553" y="279409"/>
                        <a:pt x="75840" y="388907"/>
                        <a:pt x="75840" y="502181"/>
                      </a:cubicBezTo>
                      <a:cubicBezTo>
                        <a:pt x="75840" y="502181"/>
                        <a:pt x="75840" y="502181"/>
                        <a:pt x="0" y="502181"/>
                      </a:cubicBezTo>
                      <a:cubicBezTo>
                        <a:pt x="0" y="366252"/>
                        <a:pt x="49296" y="241651"/>
                        <a:pt x="147889" y="147256"/>
                      </a:cubicBezTo>
                      <a:cubicBezTo>
                        <a:pt x="242690" y="52861"/>
                        <a:pt x="367827" y="0"/>
                        <a:pt x="500548" y="0"/>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7" name="Freeform 16"/>
                <p:cNvSpPr>
                  <a:spLocks noChangeAspect="1"/>
                </p:cNvSpPr>
                <p:nvPr/>
              </p:nvSpPr>
              <p:spPr bwMode="auto">
                <a:xfrm>
                  <a:off x="1101615" y="2856774"/>
                  <a:ext cx="350018" cy="532500"/>
                </a:xfrm>
                <a:custGeom>
                  <a:avLst/>
                  <a:gdLst>
                    <a:gd name="connsiteX0" fmla="*/ 503411 w 1004888"/>
                    <a:gd name="connsiteY0" fmla="*/ 1420787 h 1528788"/>
                    <a:gd name="connsiteX1" fmla="*/ 542528 w 1004888"/>
                    <a:gd name="connsiteY1" fmla="*/ 1434998 h 1528788"/>
                    <a:gd name="connsiteX2" fmla="*/ 542528 w 1004888"/>
                    <a:gd name="connsiteY2" fmla="*/ 1514577 h 1528788"/>
                    <a:gd name="connsiteX3" fmla="*/ 467122 w 1004888"/>
                    <a:gd name="connsiteY3" fmla="*/ 1514577 h 1528788"/>
                    <a:gd name="connsiteX4" fmla="*/ 467122 w 1004888"/>
                    <a:gd name="connsiteY4" fmla="*/ 1434998 h 1528788"/>
                    <a:gd name="connsiteX5" fmla="*/ 503411 w 1004888"/>
                    <a:gd name="connsiteY5" fmla="*/ 1420787 h 1528788"/>
                    <a:gd name="connsiteX6" fmla="*/ 500548 w 1004888"/>
                    <a:gd name="connsiteY6" fmla="*/ 0 h 1528788"/>
                    <a:gd name="connsiteX7" fmla="*/ 1004888 w 1004888"/>
                    <a:gd name="connsiteY7" fmla="*/ 502181 h 1528788"/>
                    <a:gd name="connsiteX8" fmla="*/ 538468 w 1004888"/>
                    <a:gd name="connsiteY8" fmla="*/ 1000586 h 1528788"/>
                    <a:gd name="connsiteX9" fmla="*/ 538468 w 1004888"/>
                    <a:gd name="connsiteY9" fmla="*/ 1366838 h 1528788"/>
                    <a:gd name="connsiteX10" fmla="*/ 462628 w 1004888"/>
                    <a:gd name="connsiteY10" fmla="*/ 1366838 h 1528788"/>
                    <a:gd name="connsiteX11" fmla="*/ 462628 w 1004888"/>
                    <a:gd name="connsiteY11" fmla="*/ 928846 h 1528788"/>
                    <a:gd name="connsiteX12" fmla="*/ 500548 w 1004888"/>
                    <a:gd name="connsiteY12" fmla="*/ 928846 h 1528788"/>
                    <a:gd name="connsiteX13" fmla="*/ 929048 w 1004888"/>
                    <a:gd name="connsiteY13" fmla="*/ 502181 h 1528788"/>
                    <a:gd name="connsiteX14" fmla="*/ 500548 w 1004888"/>
                    <a:gd name="connsiteY14" fmla="*/ 75516 h 1528788"/>
                    <a:gd name="connsiteX15" fmla="*/ 200977 w 1004888"/>
                    <a:gd name="connsiteY15" fmla="*/ 200117 h 1528788"/>
                    <a:gd name="connsiteX16" fmla="*/ 75840 w 1004888"/>
                    <a:gd name="connsiteY16" fmla="*/ 502181 h 1528788"/>
                    <a:gd name="connsiteX17" fmla="*/ 0 w 1004888"/>
                    <a:gd name="connsiteY17" fmla="*/ 502181 h 1528788"/>
                    <a:gd name="connsiteX18" fmla="*/ 147889 w 1004888"/>
                    <a:gd name="connsiteY18" fmla="*/ 147256 h 1528788"/>
                    <a:gd name="connsiteX19" fmla="*/ 500548 w 1004888"/>
                    <a:gd name="connsiteY19" fmla="*/ 0 h 15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4888" h="1528788">
                      <a:moveTo>
                        <a:pt x="503411" y="1420787"/>
                      </a:moveTo>
                      <a:cubicBezTo>
                        <a:pt x="517079" y="1420787"/>
                        <a:pt x="531217" y="1425524"/>
                        <a:pt x="542528" y="1434998"/>
                      </a:cubicBezTo>
                      <a:cubicBezTo>
                        <a:pt x="565150" y="1457735"/>
                        <a:pt x="565150" y="1491840"/>
                        <a:pt x="542528" y="1514577"/>
                      </a:cubicBezTo>
                      <a:cubicBezTo>
                        <a:pt x="519906" y="1533525"/>
                        <a:pt x="485974" y="1533525"/>
                        <a:pt x="467122" y="1514577"/>
                      </a:cubicBezTo>
                      <a:cubicBezTo>
                        <a:pt x="444500" y="1491840"/>
                        <a:pt x="444500" y="1457735"/>
                        <a:pt x="467122" y="1434998"/>
                      </a:cubicBezTo>
                      <a:cubicBezTo>
                        <a:pt x="476548" y="1425524"/>
                        <a:pt x="489744" y="1420787"/>
                        <a:pt x="503411" y="1420787"/>
                      </a:cubicBezTo>
                      <a:close/>
                      <a:moveTo>
                        <a:pt x="500548" y="0"/>
                      </a:moveTo>
                      <a:cubicBezTo>
                        <a:pt x="781158" y="0"/>
                        <a:pt x="1004888" y="222772"/>
                        <a:pt x="1004888" y="502181"/>
                      </a:cubicBezTo>
                      <a:cubicBezTo>
                        <a:pt x="1004888" y="766486"/>
                        <a:pt x="800119" y="981707"/>
                        <a:pt x="538468" y="1000586"/>
                      </a:cubicBezTo>
                      <a:cubicBezTo>
                        <a:pt x="538468" y="1000586"/>
                        <a:pt x="538468" y="1000586"/>
                        <a:pt x="538468" y="1366838"/>
                      </a:cubicBezTo>
                      <a:cubicBezTo>
                        <a:pt x="538468" y="1366838"/>
                        <a:pt x="538468" y="1366838"/>
                        <a:pt x="462628" y="1366838"/>
                      </a:cubicBezTo>
                      <a:cubicBezTo>
                        <a:pt x="462628" y="1366838"/>
                        <a:pt x="462628" y="1366838"/>
                        <a:pt x="462628" y="928846"/>
                      </a:cubicBezTo>
                      <a:cubicBezTo>
                        <a:pt x="462628" y="928846"/>
                        <a:pt x="462628" y="928846"/>
                        <a:pt x="500548" y="928846"/>
                      </a:cubicBezTo>
                      <a:cubicBezTo>
                        <a:pt x="739446" y="928846"/>
                        <a:pt x="929048" y="736280"/>
                        <a:pt x="929048" y="502181"/>
                      </a:cubicBezTo>
                      <a:cubicBezTo>
                        <a:pt x="929048" y="264306"/>
                        <a:pt x="739446" y="75516"/>
                        <a:pt x="500548" y="75516"/>
                      </a:cubicBezTo>
                      <a:cubicBezTo>
                        <a:pt x="386787" y="75516"/>
                        <a:pt x="280610" y="120825"/>
                        <a:pt x="200977" y="200117"/>
                      </a:cubicBezTo>
                      <a:cubicBezTo>
                        <a:pt x="117553" y="279409"/>
                        <a:pt x="75840" y="388907"/>
                        <a:pt x="75840" y="502181"/>
                      </a:cubicBezTo>
                      <a:cubicBezTo>
                        <a:pt x="75840" y="502181"/>
                        <a:pt x="75840" y="502181"/>
                        <a:pt x="0" y="502181"/>
                      </a:cubicBezTo>
                      <a:cubicBezTo>
                        <a:pt x="0" y="366252"/>
                        <a:pt x="49296" y="241651"/>
                        <a:pt x="147889" y="147256"/>
                      </a:cubicBezTo>
                      <a:cubicBezTo>
                        <a:pt x="242690" y="52861"/>
                        <a:pt x="367827" y="0"/>
                        <a:pt x="500548"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sp>
          <p:nvSpPr>
            <p:cNvPr id="13" name="Rectangle 12"/>
            <p:cNvSpPr/>
            <p:nvPr/>
          </p:nvSpPr>
          <p:spPr>
            <a:xfrm>
              <a:off x="571500" y="1849733"/>
              <a:ext cx="8001000" cy="8574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965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Agenda</a:t>
            </a:r>
          </a:p>
        </p:txBody>
      </p:sp>
      <p:sp>
        <p:nvSpPr>
          <p:cNvPr id="3" name="Content Placeholder 2"/>
          <p:cNvSpPr>
            <a:spLocks noGrp="1"/>
          </p:cNvSpPr>
          <p:nvPr>
            <p:ph idx="1"/>
          </p:nvPr>
        </p:nvSpPr>
        <p:spPr/>
        <p:txBody>
          <a:bodyPr/>
          <a:lstStyle/>
          <a:p>
            <a:r>
              <a:rPr lang="en-US" dirty="0"/>
              <a:t>Customer Transparency - Background</a:t>
            </a:r>
          </a:p>
          <a:p>
            <a:r>
              <a:rPr lang="en-US" dirty="0"/>
              <a:t>CDD Regulatory Requirements</a:t>
            </a:r>
          </a:p>
          <a:p>
            <a:r>
              <a:rPr lang="en-US" dirty="0"/>
              <a:t>Alignment with Other Regulatory Requirements</a:t>
            </a:r>
          </a:p>
          <a:p>
            <a:r>
              <a:rPr lang="en-US" dirty="0"/>
              <a:t>Best Practices and Recommendations</a:t>
            </a:r>
          </a:p>
          <a:p>
            <a:r>
              <a:rPr lang="en-US" dirty="0"/>
              <a:t>Where Do We Go From Here?</a:t>
            </a:r>
          </a:p>
          <a:p>
            <a:endParaRPr lang="en-US" dirty="0"/>
          </a:p>
        </p:txBody>
      </p:sp>
      <p:sp>
        <p:nvSpPr>
          <p:cNvPr id="4" name="Slide Number Placeholder 3"/>
          <p:cNvSpPr>
            <a:spLocks noGrp="1"/>
          </p:cNvSpPr>
          <p:nvPr>
            <p:ph type="sldNum" sz="quarter" idx="12"/>
          </p:nvPr>
        </p:nvSpPr>
        <p:spPr/>
        <p:txBody>
          <a:bodyPr/>
          <a:lstStyle/>
          <a:p>
            <a:fld id="{CE0F3A14-F5F4-4EA3-B642-4A9E338EA613}" type="slidenum">
              <a:rPr lang="en-US" smtClean="0"/>
              <a:t>2</a:t>
            </a:fld>
            <a:endParaRPr lang="en-US"/>
          </a:p>
        </p:txBody>
      </p:sp>
    </p:spTree>
    <p:extLst>
      <p:ext uri="{BB962C8B-B14F-4D97-AF65-F5344CB8AC3E}">
        <p14:creationId xmlns:p14="http://schemas.microsoft.com/office/powerpoint/2010/main" val="362600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20" y="255943"/>
            <a:ext cx="7886700" cy="1325563"/>
          </a:xfrm>
        </p:spPr>
        <p:txBody>
          <a:bodyPr>
            <a:normAutofit/>
          </a:bodyPr>
          <a:lstStyle/>
          <a:p>
            <a:r>
              <a:rPr lang="en-US" sz="4000" dirty="0"/>
              <a:t>Customer Transparency</a:t>
            </a:r>
          </a:p>
        </p:txBody>
      </p:sp>
      <p:sp>
        <p:nvSpPr>
          <p:cNvPr id="3" name="Content Placeholder 2"/>
          <p:cNvSpPr>
            <a:spLocks noGrp="1"/>
          </p:cNvSpPr>
          <p:nvPr>
            <p:ph idx="1"/>
          </p:nvPr>
        </p:nvSpPr>
        <p:spPr>
          <a:xfrm>
            <a:off x="628650" y="1541387"/>
            <a:ext cx="7886700" cy="4351338"/>
          </a:xfrm>
        </p:spPr>
        <p:txBody>
          <a:bodyPr>
            <a:normAutofit/>
          </a:bodyPr>
          <a:lstStyle/>
          <a:p>
            <a:pPr marL="0" indent="0" algn="ctr">
              <a:buNone/>
            </a:pPr>
            <a:r>
              <a:rPr lang="en-US" dirty="0"/>
              <a:t>FATF Recommendations 5, 24 and 25</a:t>
            </a:r>
          </a:p>
          <a:p>
            <a:pPr marL="0" indent="0">
              <a:buNone/>
            </a:pPr>
            <a:endParaRPr lang="en-US" sz="1600" dirty="0"/>
          </a:p>
          <a:p>
            <a:pPr marL="0" indent="0">
              <a:buNone/>
            </a:pPr>
            <a:r>
              <a:rPr lang="en-US" sz="1600" b="1" dirty="0"/>
              <a:t>PREVENTIVE MEASURES</a:t>
            </a:r>
          </a:p>
          <a:p>
            <a:pPr marL="0" indent="0">
              <a:buNone/>
            </a:pPr>
            <a:r>
              <a:rPr lang="en-US" sz="1600" dirty="0"/>
              <a:t>5. CDD should include Identifying the beneficial owner, and taking reasonable measures to verify the identity of the beneficial owner, such that the financial institution is satisfied that it knows who the beneficial owner is. For legal persons and arrangements this should include financial institutions understanding the ownership and control structure of the customer</a:t>
            </a:r>
          </a:p>
          <a:p>
            <a:pPr marL="0" indent="0">
              <a:buNone/>
            </a:pPr>
            <a:r>
              <a:rPr lang="en-US" sz="1600" b="1" dirty="0"/>
              <a:t>TRANSPARENCY AND BENEFICIAL OWNERSHIP OF LEGAL PERSONS AND ARRANGEMENTS</a:t>
            </a:r>
          </a:p>
          <a:p>
            <a:pPr marL="0" indent="0">
              <a:buNone/>
            </a:pPr>
            <a:r>
              <a:rPr lang="en-US" sz="1600" dirty="0"/>
              <a:t>24. Transparency and beneficial ownership of legal persons: adequate, accurate and timely information on the beneficial ownership and control of legal persons </a:t>
            </a:r>
            <a:endParaRPr lang="en-US" sz="1800" dirty="0"/>
          </a:p>
          <a:p>
            <a:pPr marL="0" indent="0">
              <a:buNone/>
            </a:pPr>
            <a:r>
              <a:rPr lang="en-US" sz="1600" dirty="0"/>
              <a:t>25. Transparency and beneficial ownership of legal arrangements: adequate, accurate and timely information on express trusts, including information on the settlor, trustee and beneficiaries.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803741">
            <a:off x="7527605" y="5217025"/>
            <a:ext cx="1298288" cy="1351400"/>
          </a:xfrm>
          <a:prstGeom prst="rect">
            <a:avLst/>
          </a:prstGeom>
        </p:spPr>
      </p:pic>
      <p:sp>
        <p:nvSpPr>
          <p:cNvPr id="4" name="Slide Number Placeholder 3"/>
          <p:cNvSpPr>
            <a:spLocks noGrp="1"/>
          </p:cNvSpPr>
          <p:nvPr>
            <p:ph type="sldNum" sz="quarter" idx="12"/>
          </p:nvPr>
        </p:nvSpPr>
        <p:spPr/>
        <p:txBody>
          <a:bodyPr/>
          <a:lstStyle/>
          <a:p>
            <a:fld id="{CE0F3A14-F5F4-4EA3-B642-4A9E338EA613}" type="slidenum">
              <a:rPr lang="en-US" smtClean="0"/>
              <a:t>3</a:t>
            </a:fld>
            <a:endParaRPr lang="en-US" dirty="0"/>
          </a:p>
        </p:txBody>
      </p:sp>
    </p:spTree>
    <p:extLst>
      <p:ext uri="{BB962C8B-B14F-4D97-AF65-F5344CB8AC3E}">
        <p14:creationId xmlns:p14="http://schemas.microsoft.com/office/powerpoint/2010/main" val="386895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FATF Mutual Evaluation Report 2006</a:t>
            </a:r>
          </a:p>
        </p:txBody>
      </p:sp>
      <p:sp>
        <p:nvSpPr>
          <p:cNvPr id="4" name="Slide Number Placeholder 3"/>
          <p:cNvSpPr>
            <a:spLocks noGrp="1"/>
          </p:cNvSpPr>
          <p:nvPr>
            <p:ph type="sldNum" sz="quarter" idx="4294967295"/>
          </p:nvPr>
        </p:nvSpPr>
        <p:spPr>
          <a:xfrm>
            <a:off x="8504717" y="6537960"/>
            <a:ext cx="274320" cy="274320"/>
          </a:xfrm>
          <a:prstGeom prst="ellipse">
            <a:avLst/>
          </a:prstGeom>
        </p:spPr>
        <p:txBody>
          <a:bodyPr/>
          <a:lstStyle/>
          <a:p>
            <a:fld id="{26D6AD9F-AA93-4F96-8A98-A80D0BCCC9B2}" type="slidenum">
              <a:rPr lang="en-US" smtClean="0">
                <a:solidFill>
                  <a:srgbClr val="5D7B9A"/>
                </a:solidFill>
              </a:rPr>
              <a:pPr/>
              <a:t>4</a:t>
            </a:fld>
            <a:endParaRPr lang="en-US" dirty="0">
              <a:solidFill>
                <a:srgbClr val="5D7B9A"/>
              </a:solidFill>
            </a:endParaRPr>
          </a:p>
        </p:txBody>
      </p:sp>
      <p:sp>
        <p:nvSpPr>
          <p:cNvPr id="94" name="TextBox 35"/>
          <p:cNvSpPr txBox="1">
            <a:spLocks noChangeArrowheads="1"/>
          </p:cNvSpPr>
          <p:nvPr/>
        </p:nvSpPr>
        <p:spPr bwMode="auto">
          <a:xfrm>
            <a:off x="2265576" y="4142567"/>
            <a:ext cx="582211" cy="307777"/>
          </a:xfrm>
          <a:prstGeom prst="rect">
            <a:avLst/>
          </a:prstGeom>
          <a:noFill/>
          <a:ln w="9525">
            <a:noFill/>
            <a:miter lim="800000"/>
            <a:headEnd/>
            <a:tailEnd/>
          </a:ln>
        </p:spPr>
        <p:txBody>
          <a:bodyPr wrap="none">
            <a:spAutoFit/>
          </a:bodyPr>
          <a:lstStyle/>
          <a:p>
            <a:pPr eaLnBrk="0" hangingPunct="0">
              <a:spcBef>
                <a:spcPct val="50000"/>
              </a:spcBef>
            </a:pPr>
            <a:r>
              <a:rPr lang="en-US" sz="1400" b="1" dirty="0">
                <a:solidFill>
                  <a:schemeClr val="bg1"/>
                </a:solidFill>
              </a:rPr>
              <a:t>2010</a:t>
            </a:r>
          </a:p>
        </p:txBody>
      </p:sp>
      <p:sp>
        <p:nvSpPr>
          <p:cNvPr id="95" name="TextBox 35"/>
          <p:cNvSpPr txBox="1">
            <a:spLocks noChangeArrowheads="1"/>
          </p:cNvSpPr>
          <p:nvPr/>
        </p:nvSpPr>
        <p:spPr bwMode="auto">
          <a:xfrm>
            <a:off x="3939386" y="3513160"/>
            <a:ext cx="582211" cy="307777"/>
          </a:xfrm>
          <a:prstGeom prst="rect">
            <a:avLst/>
          </a:prstGeom>
          <a:noFill/>
          <a:ln w="9525">
            <a:noFill/>
            <a:miter lim="800000"/>
            <a:headEnd/>
            <a:tailEnd/>
          </a:ln>
        </p:spPr>
        <p:txBody>
          <a:bodyPr wrap="none">
            <a:spAutoFit/>
          </a:bodyPr>
          <a:lstStyle/>
          <a:p>
            <a:pPr eaLnBrk="0" hangingPunct="0">
              <a:spcBef>
                <a:spcPct val="50000"/>
              </a:spcBef>
            </a:pPr>
            <a:r>
              <a:rPr lang="en-US" sz="1400" b="1" dirty="0">
                <a:solidFill>
                  <a:schemeClr val="bg1"/>
                </a:solidFill>
              </a:rPr>
              <a:t>2012</a:t>
            </a:r>
          </a:p>
        </p:txBody>
      </p:sp>
      <p:sp>
        <p:nvSpPr>
          <p:cNvPr id="96" name="TextBox 35"/>
          <p:cNvSpPr txBox="1">
            <a:spLocks noChangeArrowheads="1"/>
          </p:cNvSpPr>
          <p:nvPr/>
        </p:nvSpPr>
        <p:spPr bwMode="auto">
          <a:xfrm>
            <a:off x="5725977" y="2769439"/>
            <a:ext cx="582211" cy="307777"/>
          </a:xfrm>
          <a:prstGeom prst="rect">
            <a:avLst/>
          </a:prstGeom>
          <a:noFill/>
          <a:ln w="9525">
            <a:noFill/>
            <a:miter lim="800000"/>
            <a:headEnd/>
            <a:tailEnd/>
          </a:ln>
        </p:spPr>
        <p:txBody>
          <a:bodyPr wrap="none">
            <a:spAutoFit/>
          </a:bodyPr>
          <a:lstStyle/>
          <a:p>
            <a:pPr eaLnBrk="0" hangingPunct="0">
              <a:spcBef>
                <a:spcPct val="50000"/>
              </a:spcBef>
            </a:pPr>
            <a:r>
              <a:rPr lang="en-US" sz="1400" b="1" dirty="0">
                <a:solidFill>
                  <a:schemeClr val="bg1"/>
                </a:solidFill>
              </a:rPr>
              <a:t>2014</a:t>
            </a:r>
          </a:p>
        </p:txBody>
      </p:sp>
      <p:graphicFrame>
        <p:nvGraphicFramePr>
          <p:cNvPr id="8" name="Table 7"/>
          <p:cNvGraphicFramePr>
            <a:graphicFrameLocks noGrp="1"/>
          </p:cNvGraphicFramePr>
          <p:nvPr>
            <p:extLst>
              <p:ext uri="{D42A27DB-BD31-4B8C-83A1-F6EECF244321}">
                <p14:modId xmlns:p14="http://schemas.microsoft.com/office/powerpoint/2010/main" val="1717366253"/>
              </p:ext>
            </p:extLst>
          </p:nvPr>
        </p:nvGraphicFramePr>
        <p:xfrm>
          <a:off x="691861" y="1548066"/>
          <a:ext cx="7760277" cy="4480560"/>
        </p:xfrm>
        <a:graphic>
          <a:graphicData uri="http://schemas.openxmlformats.org/drawingml/2006/table">
            <a:tbl>
              <a:tblPr firstRow="1" bandRow="1">
                <a:tableStyleId>{5C22544A-7EE6-4342-B048-85BDC9FD1C3A}</a:tableStyleId>
              </a:tblPr>
              <a:tblGrid>
                <a:gridCol w="2586759">
                  <a:extLst>
                    <a:ext uri="{9D8B030D-6E8A-4147-A177-3AD203B41FA5}">
                      <a16:colId xmlns:a16="http://schemas.microsoft.com/office/drawing/2014/main" val="20000"/>
                    </a:ext>
                  </a:extLst>
                </a:gridCol>
                <a:gridCol w="887269">
                  <a:extLst>
                    <a:ext uri="{9D8B030D-6E8A-4147-A177-3AD203B41FA5}">
                      <a16:colId xmlns:a16="http://schemas.microsoft.com/office/drawing/2014/main" val="20001"/>
                    </a:ext>
                  </a:extLst>
                </a:gridCol>
                <a:gridCol w="4286249">
                  <a:extLst>
                    <a:ext uri="{9D8B030D-6E8A-4147-A177-3AD203B41FA5}">
                      <a16:colId xmlns:a16="http://schemas.microsoft.com/office/drawing/2014/main" val="20002"/>
                    </a:ext>
                  </a:extLst>
                </a:gridCol>
              </a:tblGrid>
              <a:tr h="0">
                <a:tc>
                  <a:txBody>
                    <a:bodyPr/>
                    <a:lstStyle/>
                    <a:p>
                      <a:r>
                        <a:rPr lang="en-US" sz="1800" dirty="0"/>
                        <a:t>Measure </a:t>
                      </a:r>
                    </a:p>
                  </a:txBody>
                  <a:tcPr/>
                </a:tc>
                <a:tc>
                  <a:txBody>
                    <a:bodyPr/>
                    <a:lstStyle/>
                    <a:p>
                      <a:r>
                        <a:rPr lang="en-US" sz="1800" dirty="0"/>
                        <a:t>Rating </a:t>
                      </a:r>
                    </a:p>
                  </a:txBody>
                  <a:tcPr/>
                </a:tc>
                <a:tc>
                  <a:txBody>
                    <a:bodyPr/>
                    <a:lstStyle/>
                    <a:p>
                      <a:r>
                        <a:rPr lang="en-US" sz="1800" dirty="0"/>
                        <a:t>Relevant Comments</a:t>
                      </a:r>
                    </a:p>
                  </a:txBody>
                  <a:tcPr/>
                </a:tc>
                <a:extLst>
                  <a:ext uri="{0D108BD9-81ED-4DB2-BD59-A6C34878D82A}">
                    <a16:rowId xmlns:a16="http://schemas.microsoft.com/office/drawing/2014/main" val="10000"/>
                  </a:ext>
                </a:extLst>
              </a:tr>
              <a:tr h="370840">
                <a:tc>
                  <a:txBody>
                    <a:bodyPr/>
                    <a:lstStyle/>
                    <a:p>
                      <a:r>
                        <a:rPr lang="en-US" sz="1800" dirty="0"/>
                        <a:t>Customer Due</a:t>
                      </a:r>
                      <a:r>
                        <a:rPr lang="en-US" sz="1800" baseline="0" dirty="0"/>
                        <a:t> Diligence</a:t>
                      </a:r>
                      <a:endParaRPr lang="en-US" sz="1800" dirty="0"/>
                    </a:p>
                  </a:txBody>
                  <a:tcPr/>
                </a:tc>
                <a:tc>
                  <a:txBody>
                    <a:bodyPr/>
                    <a:lstStyle/>
                    <a:p>
                      <a:r>
                        <a:rPr lang="en-US" sz="1800" dirty="0"/>
                        <a:t>PC</a:t>
                      </a:r>
                    </a:p>
                  </a:txBody>
                  <a:tcPr/>
                </a:tc>
                <a:tc>
                  <a:txBody>
                    <a:bodyPr/>
                    <a:lstStyle/>
                    <a:p>
                      <a:r>
                        <a:rPr lang="en-US" sz="1800" dirty="0"/>
                        <a:t>No obligation</a:t>
                      </a:r>
                      <a:r>
                        <a:rPr lang="en-US" sz="1800" baseline="0" dirty="0"/>
                        <a:t> in law or regulation to identify beneficial owners except in very specific circumstances (e.g., correspondent banking and private banking.  </a:t>
                      </a:r>
                      <a:endParaRPr lang="en-US" sz="1800" dirty="0"/>
                    </a:p>
                  </a:txBody>
                  <a:tcPr/>
                </a:tc>
                <a:extLst>
                  <a:ext uri="{0D108BD9-81ED-4DB2-BD59-A6C34878D82A}">
                    <a16:rowId xmlns:a16="http://schemas.microsoft.com/office/drawing/2014/main" val="10001"/>
                  </a:ext>
                </a:extLst>
              </a:tr>
              <a:tr h="370840">
                <a:tc>
                  <a:txBody>
                    <a:bodyPr/>
                    <a:lstStyle/>
                    <a:p>
                      <a:r>
                        <a:rPr lang="en-US" sz="1800" dirty="0"/>
                        <a:t>Legal Persons </a:t>
                      </a:r>
                    </a:p>
                  </a:txBody>
                  <a:tcPr/>
                </a:tc>
                <a:tc>
                  <a:txBody>
                    <a:bodyPr/>
                    <a:lstStyle/>
                    <a:p>
                      <a:r>
                        <a:rPr lang="en-US" sz="1800" dirty="0"/>
                        <a:t>NC</a:t>
                      </a:r>
                    </a:p>
                  </a:txBody>
                  <a:tcPr/>
                </a:tc>
                <a:tc>
                  <a:txBody>
                    <a:bodyPr/>
                    <a:lstStyle/>
                    <a:p>
                      <a:r>
                        <a:rPr lang="en-US" sz="1800" dirty="0"/>
                        <a:t>No measures in place to ensure that there is adequate, accurate and timely information on the beneficial ownership and control</a:t>
                      </a:r>
                      <a:r>
                        <a:rPr lang="en-US" sz="1800" baseline="0" dirty="0"/>
                        <a:t> of legal persons that can be obtained or assessed in a timely fashion by competent authorities. </a:t>
                      </a:r>
                      <a:endParaRPr lang="en-US" sz="1800" dirty="0"/>
                    </a:p>
                  </a:txBody>
                  <a:tcPr/>
                </a:tc>
                <a:extLst>
                  <a:ext uri="{0D108BD9-81ED-4DB2-BD59-A6C34878D82A}">
                    <a16:rowId xmlns:a16="http://schemas.microsoft.com/office/drawing/2014/main" val="10002"/>
                  </a:ext>
                </a:extLst>
              </a:tr>
              <a:tr h="370840">
                <a:tc>
                  <a:txBody>
                    <a:bodyPr/>
                    <a:lstStyle/>
                    <a:p>
                      <a:r>
                        <a:rPr lang="en-US" sz="1800" dirty="0"/>
                        <a:t>Legal Arrangements</a:t>
                      </a:r>
                      <a:r>
                        <a:rPr lang="en-US" sz="1800" baseline="0" dirty="0"/>
                        <a:t> </a:t>
                      </a:r>
                      <a:endParaRPr lang="en-US" sz="1800" dirty="0"/>
                    </a:p>
                  </a:txBody>
                  <a:tcPr/>
                </a:tc>
                <a:tc>
                  <a:txBody>
                    <a:bodyPr/>
                    <a:lstStyle/>
                    <a:p>
                      <a:r>
                        <a:rPr lang="en-US" sz="1800" dirty="0"/>
                        <a:t>NC</a:t>
                      </a:r>
                    </a:p>
                  </a:txBody>
                  <a:tcPr/>
                </a:tc>
                <a:tc>
                  <a:txBody>
                    <a:bodyPr/>
                    <a:lstStyle/>
                    <a:p>
                      <a:r>
                        <a:rPr lang="en-US" sz="1800" dirty="0"/>
                        <a:t>There is minimal</a:t>
                      </a:r>
                      <a:r>
                        <a:rPr lang="en-US" sz="1800" baseline="0" dirty="0"/>
                        <a:t> information concerning the beneficial owners of trusts that can be obtained or assessed by the competent authorities in a timely manner. </a:t>
                      </a:r>
                      <a:endParaRPr lang="en-US" sz="1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1817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637318" cy="990600"/>
          </a:xfrm>
        </p:spPr>
        <p:txBody>
          <a:bodyPr>
            <a:normAutofit fontScale="90000"/>
          </a:bodyPr>
          <a:lstStyle/>
          <a:p>
            <a:r>
              <a:rPr lang="en-US" sz="4400" dirty="0"/>
              <a:t>Significance of the Panama Papers</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676401" y="2242223"/>
            <a:ext cx="5593250" cy="3015577"/>
          </a:xfrm>
          <a:prstGeom prst="rect">
            <a:avLst/>
          </a:prstGeom>
          <a:ln>
            <a:noFill/>
          </a:ln>
          <a:effectLst>
            <a:softEdge rad="112500"/>
          </a:effectLst>
        </p:spPr>
      </p:pic>
      <p:sp>
        <p:nvSpPr>
          <p:cNvPr id="6" name="TextBox 5"/>
          <p:cNvSpPr txBox="1"/>
          <p:nvPr/>
        </p:nvSpPr>
        <p:spPr>
          <a:xfrm>
            <a:off x="4953001" y="5011579"/>
            <a:ext cx="2316650" cy="246221"/>
          </a:xfrm>
          <a:prstGeom prst="rect">
            <a:avLst/>
          </a:prstGeom>
          <a:noFill/>
        </p:spPr>
        <p:txBody>
          <a:bodyPr wrap="square" rtlCol="0">
            <a:spAutoFit/>
          </a:bodyPr>
          <a:lstStyle/>
          <a:p>
            <a:r>
              <a:rPr lang="en-US" sz="1000" dirty="0"/>
              <a:t>Source: The Panama Papers, ICIJ</a:t>
            </a:r>
          </a:p>
        </p:txBody>
      </p:sp>
      <p:sp>
        <p:nvSpPr>
          <p:cNvPr id="10" name="TextBox 9"/>
          <p:cNvSpPr txBox="1"/>
          <p:nvPr/>
        </p:nvSpPr>
        <p:spPr>
          <a:xfrm>
            <a:off x="457200" y="1017858"/>
            <a:ext cx="8545032" cy="737142"/>
          </a:xfrm>
          <a:prstGeom prst="rect">
            <a:avLst/>
          </a:prstGeom>
          <a:noFill/>
          <a:ln w="9525">
            <a:solidFill>
              <a:schemeClr val="tx2"/>
            </a:solidFill>
          </a:ln>
        </p:spPr>
        <p:txBody>
          <a:bodyPr wrap="square" lIns="45720" tIns="45720" rIns="731520" bIns="45720" rtlCol="0" anchor="ctr">
            <a:noAutofit/>
          </a:bodyPr>
          <a:lstStyle/>
          <a:p>
            <a:pPr marL="0" lvl="1" eaLnBrk="0" fontAlgn="auto" hangingPunct="0">
              <a:spcBef>
                <a:spcPts val="200"/>
              </a:spcBef>
              <a:spcAft>
                <a:spcPts val="0"/>
              </a:spcAft>
              <a:buClr>
                <a:srgbClr val="003250"/>
              </a:buClr>
              <a:buSzPct val="80000"/>
              <a:defRPr/>
            </a:pPr>
            <a:r>
              <a:rPr lang="en-US" kern="0" dirty="0">
                <a:latin typeface="+mj-lt"/>
                <a:cs typeface="+mn-cs"/>
              </a:rPr>
              <a:t>May 2016: The Panama Papers’ leak identifies nearly </a:t>
            </a:r>
            <a:r>
              <a:rPr lang="en-US" b="1" kern="0" dirty="0">
                <a:latin typeface="+mj-lt"/>
                <a:cs typeface="+mn-cs"/>
              </a:rPr>
              <a:t>214,000</a:t>
            </a:r>
            <a:r>
              <a:rPr lang="en-US" kern="0" dirty="0">
                <a:latin typeface="+mj-lt"/>
                <a:cs typeface="+mn-cs"/>
              </a:rPr>
              <a:t> accounts with trillions of dollars in assets that were created by intermediaries in 21 jurisdictions.  </a:t>
            </a:r>
          </a:p>
        </p:txBody>
      </p:sp>
      <p:grpSp>
        <p:nvGrpSpPr>
          <p:cNvPr id="11" name="Group 10"/>
          <p:cNvGrpSpPr/>
          <p:nvPr/>
        </p:nvGrpSpPr>
        <p:grpSpPr>
          <a:xfrm>
            <a:off x="353127" y="5295602"/>
            <a:ext cx="8336592" cy="924932"/>
            <a:chOff x="3641724" y="2030351"/>
            <a:chExt cx="9584937" cy="1063434"/>
          </a:xfrm>
        </p:grpSpPr>
        <p:sp>
          <p:nvSpPr>
            <p:cNvPr id="12" name="Freeform 11"/>
            <p:cNvSpPr/>
            <p:nvPr/>
          </p:nvSpPr>
          <p:spPr>
            <a:xfrm>
              <a:off x="3641724" y="2030351"/>
              <a:ext cx="677110" cy="1063434"/>
            </a:xfrm>
            <a:custGeom>
              <a:avLst/>
              <a:gdLst>
                <a:gd name="connsiteX0" fmla="*/ 0 w 1731912"/>
                <a:gd name="connsiteY0" fmla="*/ 86596 h 865956"/>
                <a:gd name="connsiteX1" fmla="*/ 86596 w 1731912"/>
                <a:gd name="connsiteY1" fmla="*/ 0 h 865956"/>
                <a:gd name="connsiteX2" fmla="*/ 1645316 w 1731912"/>
                <a:gd name="connsiteY2" fmla="*/ 0 h 865956"/>
                <a:gd name="connsiteX3" fmla="*/ 1731912 w 1731912"/>
                <a:gd name="connsiteY3" fmla="*/ 86596 h 865956"/>
                <a:gd name="connsiteX4" fmla="*/ 1731912 w 1731912"/>
                <a:gd name="connsiteY4" fmla="*/ 779360 h 865956"/>
                <a:gd name="connsiteX5" fmla="*/ 1645316 w 1731912"/>
                <a:gd name="connsiteY5" fmla="*/ 865956 h 865956"/>
                <a:gd name="connsiteX6" fmla="*/ 86596 w 1731912"/>
                <a:gd name="connsiteY6" fmla="*/ 865956 h 865956"/>
                <a:gd name="connsiteX7" fmla="*/ 0 w 1731912"/>
                <a:gd name="connsiteY7" fmla="*/ 779360 h 865956"/>
                <a:gd name="connsiteX8" fmla="*/ 0 w 1731912"/>
                <a:gd name="connsiteY8" fmla="*/ 86596 h 86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912" h="865956">
                  <a:moveTo>
                    <a:pt x="0" y="86596"/>
                  </a:moveTo>
                  <a:cubicBezTo>
                    <a:pt x="0" y="38770"/>
                    <a:pt x="38770" y="0"/>
                    <a:pt x="86596" y="0"/>
                  </a:cubicBezTo>
                  <a:lnTo>
                    <a:pt x="1645316" y="0"/>
                  </a:lnTo>
                  <a:cubicBezTo>
                    <a:pt x="1693142" y="0"/>
                    <a:pt x="1731912" y="38770"/>
                    <a:pt x="1731912" y="86596"/>
                  </a:cubicBezTo>
                  <a:lnTo>
                    <a:pt x="1731912" y="779360"/>
                  </a:lnTo>
                  <a:cubicBezTo>
                    <a:pt x="1731912" y="827186"/>
                    <a:pt x="1693142" y="865956"/>
                    <a:pt x="1645316" y="865956"/>
                  </a:cubicBezTo>
                  <a:lnTo>
                    <a:pt x="86596" y="865956"/>
                  </a:lnTo>
                  <a:cubicBezTo>
                    <a:pt x="38770" y="865956"/>
                    <a:pt x="0" y="827186"/>
                    <a:pt x="0" y="779360"/>
                  </a:cubicBezTo>
                  <a:lnTo>
                    <a:pt x="0" y="86596"/>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0" tIns="48223" rIns="59653" bIns="48223" numCol="1" spcCol="1270" anchor="ctr" anchorCtr="0">
              <a:noAutofit/>
            </a:bodyPr>
            <a:lstStyle/>
            <a:p>
              <a:pPr algn="ctr" defTabSz="800100">
                <a:lnSpc>
                  <a:spcPct val="90000"/>
                </a:lnSpc>
                <a:spcAft>
                  <a:spcPct val="35000"/>
                </a:spcAft>
                <a:defRPr/>
              </a:pPr>
              <a:endParaRPr lang="en-US" sz="2000" b="1" kern="0" dirty="0">
                <a:solidFill>
                  <a:sysClr val="window" lastClr="FFFFFF"/>
                </a:solidFill>
                <a:latin typeface="+mj-lt"/>
                <a:cs typeface="+mn-cs"/>
              </a:endParaRPr>
            </a:p>
          </p:txBody>
        </p:sp>
        <p:sp>
          <p:nvSpPr>
            <p:cNvPr id="13" name="Right Triangle 12"/>
            <p:cNvSpPr/>
            <p:nvPr/>
          </p:nvSpPr>
          <p:spPr bwMode="auto">
            <a:xfrm flipV="1">
              <a:off x="4285497" y="2976406"/>
              <a:ext cx="145954" cy="109728"/>
            </a:xfrm>
            <a:prstGeom prst="rtTriangle">
              <a:avLst/>
            </a:prstGeom>
            <a:solidFill>
              <a:srgbClr val="FFFFFF">
                <a:lumMod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20000"/>
                </a:spcBef>
                <a:buFont typeface="Wingdings" pitchFamily="2" charset="2"/>
                <a:buNone/>
                <a:defRPr/>
              </a:pPr>
              <a:endParaRPr lang="en-IN" sz="2400" b="1" kern="0" dirty="0">
                <a:solidFill>
                  <a:srgbClr val="002680"/>
                </a:solidFill>
                <a:latin typeface="+mj-lt"/>
              </a:endParaRPr>
            </a:p>
          </p:txBody>
        </p:sp>
        <p:sp>
          <p:nvSpPr>
            <p:cNvPr id="14" name="Right Triangle 13"/>
            <p:cNvSpPr/>
            <p:nvPr/>
          </p:nvSpPr>
          <p:spPr bwMode="auto">
            <a:xfrm>
              <a:off x="4285497" y="2046575"/>
              <a:ext cx="145954" cy="109728"/>
            </a:xfrm>
            <a:prstGeom prst="rtTriangle">
              <a:avLst/>
            </a:prstGeom>
            <a:solidFill>
              <a:srgbClr val="FFFFFF">
                <a:lumMod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20000"/>
                </a:spcBef>
                <a:buFont typeface="Wingdings" pitchFamily="2" charset="2"/>
                <a:buNone/>
                <a:defRPr/>
              </a:pPr>
              <a:endParaRPr lang="en-IN" sz="2400" b="1" kern="0" dirty="0">
                <a:solidFill>
                  <a:srgbClr val="002680"/>
                </a:solidFill>
                <a:latin typeface="+mj-lt"/>
              </a:endParaRPr>
            </a:p>
          </p:txBody>
        </p:sp>
        <p:sp>
          <p:nvSpPr>
            <p:cNvPr id="15" name="Pentagon 14"/>
            <p:cNvSpPr/>
            <p:nvPr/>
          </p:nvSpPr>
          <p:spPr>
            <a:xfrm>
              <a:off x="4278632" y="2142968"/>
              <a:ext cx="8948029" cy="838201"/>
            </a:xfrm>
            <a:prstGeom prst="homePlate">
              <a:avLst>
                <a:gd name="adj" fmla="val 38637"/>
              </a:avLst>
            </a:prstGeom>
            <a:solidFill>
              <a:srgbClr val="FFFFFF"/>
            </a:solidFill>
            <a:ln w="9525" cap="flat" cmpd="sng" algn="ctr">
              <a:solidFill>
                <a:schemeClr val="bg1">
                  <a:lumMod val="75000"/>
                </a:schemeClr>
              </a:solidFill>
              <a:prstDash val="solid"/>
            </a:ln>
            <a:effectLst/>
          </p:spPr>
          <p:txBody>
            <a:bodyPr spcFirstLastPara="0" vert="horz" wrap="square" lIns="182880" tIns="48223" rIns="59653" bIns="48223" numCol="1" spcCol="1270" anchor="ctr" anchorCtr="0">
              <a:noAutofit/>
            </a:bodyPr>
            <a:lstStyle/>
            <a:p>
              <a:pPr defTabSz="800100">
                <a:lnSpc>
                  <a:spcPct val="90000"/>
                </a:lnSpc>
                <a:spcBef>
                  <a:spcPts val="200"/>
                </a:spcBef>
                <a:spcAft>
                  <a:spcPts val="200"/>
                </a:spcAft>
                <a:defRPr/>
              </a:pPr>
              <a:r>
                <a:rPr lang="en-US" sz="2000" kern="0" dirty="0">
                  <a:latin typeface="+mj-lt"/>
                  <a:cs typeface="+mn-cs"/>
                </a:rPr>
                <a:t>The leak sparked outrage over the lack of financial transparency and the ease by which people – good and bad - were able to hide their assets. </a:t>
              </a:r>
            </a:p>
          </p:txBody>
        </p:sp>
      </p:grpSp>
      <p:sp>
        <p:nvSpPr>
          <p:cNvPr id="7" name="Slide Number Placeholder 6"/>
          <p:cNvSpPr>
            <a:spLocks noGrp="1"/>
          </p:cNvSpPr>
          <p:nvPr>
            <p:ph type="sldNum" sz="quarter" idx="15"/>
          </p:nvPr>
        </p:nvSpPr>
        <p:spPr/>
        <p:txBody>
          <a:bodyPr/>
          <a:lstStyle/>
          <a:p>
            <a:fld id="{26D6AD9F-AA93-4F96-8A98-A80D0BCCC9B2}" type="slidenum">
              <a:rPr lang="en-US" smtClean="0"/>
              <a:pPr/>
              <a:t>5</a:t>
            </a:fld>
            <a:endParaRPr lang="en-US" dirty="0"/>
          </a:p>
        </p:txBody>
      </p:sp>
      <p:sp>
        <p:nvSpPr>
          <p:cNvPr id="4" name="TextBox 3"/>
          <p:cNvSpPr txBox="1"/>
          <p:nvPr/>
        </p:nvSpPr>
        <p:spPr>
          <a:xfrm>
            <a:off x="2926251" y="1988766"/>
            <a:ext cx="2895600" cy="276999"/>
          </a:xfrm>
          <a:prstGeom prst="rect">
            <a:avLst/>
          </a:prstGeom>
          <a:noFill/>
        </p:spPr>
        <p:txBody>
          <a:bodyPr wrap="square" rtlCol="0">
            <a:spAutoFit/>
          </a:bodyPr>
          <a:lstStyle/>
          <a:p>
            <a:pPr algn="ctr"/>
            <a:r>
              <a:rPr lang="en-US" sz="1200" b="1" dirty="0"/>
              <a:t>Top 10 Jurisdictions</a:t>
            </a:r>
          </a:p>
        </p:txBody>
      </p:sp>
      <p:sp>
        <p:nvSpPr>
          <p:cNvPr id="16" name="Rectangle 2"/>
          <p:cNvSpPr>
            <a:spLocks noChangeArrowheads="1"/>
          </p:cNvSpPr>
          <p:nvPr/>
        </p:nvSpPr>
        <p:spPr bwMode="auto">
          <a:xfrm>
            <a:off x="353127" y="6304373"/>
            <a:ext cx="65198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Times New Roman" panose="02020603050405020304" pitchFamily="18" charset="0"/>
              </a:rPr>
              <a:t>Searchable database for the Panama Papers: </a:t>
            </a:r>
            <a:r>
              <a:rPr kumimoji="0" lang="en-US" altLang="en-US" sz="105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Times New Roman" panose="02020603050405020304" pitchFamily="18" charset="0"/>
                <a:hlinkClick r:id="rId5"/>
              </a:rPr>
              <a:t>https://offshoreleaks.icij.org</a:t>
            </a:r>
            <a:r>
              <a:rPr kumimoji="0" lang="en-US" altLang="en-US" sz="1050" b="0" i="0" u="none" strike="noStrike" cap="none" normalizeH="0" baseline="0" dirty="0">
                <a:ln>
                  <a:noFill/>
                </a:ln>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050" b="0" i="0" u="none" strike="noStrike" cap="none" normalizeH="0" baseline="0" dirty="0">
              <a:ln>
                <a:noFill/>
              </a:ln>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8374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454" y="-51911"/>
            <a:ext cx="7886700" cy="1325563"/>
          </a:xfrm>
        </p:spPr>
        <p:txBody>
          <a:bodyPr>
            <a:normAutofit/>
          </a:bodyPr>
          <a:lstStyle/>
          <a:p>
            <a:r>
              <a:rPr lang="en-US" sz="4000" dirty="0"/>
              <a:t>Speaking of PICs and PEPs . . . </a:t>
            </a:r>
          </a:p>
        </p:txBody>
      </p:sp>
      <p:sp>
        <p:nvSpPr>
          <p:cNvPr id="4" name="Slide Number Placeholder 3"/>
          <p:cNvSpPr>
            <a:spLocks noGrp="1"/>
          </p:cNvSpPr>
          <p:nvPr>
            <p:ph type="sldNum" sz="quarter" idx="14"/>
          </p:nvPr>
        </p:nvSpPr>
        <p:spPr/>
        <p:txBody>
          <a:bodyPr/>
          <a:lstStyle/>
          <a:p>
            <a:fld id="{26D6AD9F-AA93-4F96-8A98-A80D0BCCC9B2}" type="slidenum">
              <a:rPr lang="en-US" smtClean="0"/>
              <a:pPr/>
              <a:t>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120" y="961073"/>
            <a:ext cx="6420530" cy="5577840"/>
          </a:xfrm>
          <a:prstGeom prst="rect">
            <a:avLst/>
          </a:prstGeom>
        </p:spPr>
      </p:pic>
    </p:spTree>
    <p:extLst>
      <p:ext uri="{BB962C8B-B14F-4D97-AF65-F5344CB8AC3E}">
        <p14:creationId xmlns:p14="http://schemas.microsoft.com/office/powerpoint/2010/main" val="357265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63" y="237746"/>
            <a:ext cx="8273387" cy="1325563"/>
          </a:xfrm>
        </p:spPr>
        <p:txBody>
          <a:bodyPr>
            <a:normAutofit/>
          </a:bodyPr>
          <a:lstStyle/>
          <a:p>
            <a:r>
              <a:rPr lang="en-US" sz="4000" dirty="0"/>
              <a:t>CDD Regulatory Requirements</a:t>
            </a:r>
          </a:p>
        </p:txBody>
      </p:sp>
      <p:sp>
        <p:nvSpPr>
          <p:cNvPr id="4" name="Content Placeholder 2"/>
          <p:cNvSpPr>
            <a:spLocks noGrp="1"/>
          </p:cNvSpPr>
          <p:nvPr>
            <p:ph idx="1"/>
          </p:nvPr>
        </p:nvSpPr>
        <p:spPr>
          <a:xfrm>
            <a:off x="241963" y="1690689"/>
            <a:ext cx="7886700" cy="4798088"/>
          </a:xfrm>
          <a:prstGeom prst="rect">
            <a:avLst/>
          </a:prstGeom>
        </p:spPr>
        <p:txBody>
          <a:bodyPr vert="horz" lIns="0" tIns="0" rIns="0" bIns="0" rtlCol="0">
            <a:noAutofit/>
          </a:bodyPr>
          <a:lstStyle>
            <a:lvl1pPr marL="0" indent="0" algn="l" defTabSz="914400" rtl="0" eaLnBrk="1" latinLnBrk="0" hangingPunct="1">
              <a:spcBef>
                <a:spcPct val="20000"/>
              </a:spcBef>
              <a:buFontTx/>
              <a:buNone/>
              <a:defRPr sz="1600" b="1" kern="1200" baseline="0">
                <a:solidFill>
                  <a:schemeClr val="tx1"/>
                </a:solidFill>
                <a:latin typeface="+mn-lt"/>
                <a:ea typeface="+mn-ea"/>
                <a:cs typeface="+mn-cs"/>
              </a:defRPr>
            </a:lvl1pPr>
            <a:lvl2pPr marL="45720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3pPr>
            <a:lvl4pPr marL="1376363" indent="-233362"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4pPr>
            <a:lvl5pPr marL="2058988" indent="-230188"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Wingdings" pitchFamily="2" charset="2"/>
              <a:buChar char="§"/>
            </a:pPr>
            <a:r>
              <a:rPr lang="en-US" sz="1800" i="1" dirty="0"/>
              <a:t>Rulemaking Timeline</a:t>
            </a:r>
          </a:p>
          <a:p>
            <a:pPr marL="342900" indent="-342900">
              <a:buFont typeface="Wingdings" pitchFamily="2" charset="2"/>
              <a:buChar char="§"/>
            </a:pPr>
            <a:endParaRPr lang="en-US" b="0" dirty="0"/>
          </a:p>
          <a:p>
            <a:pPr marL="342900" indent="-342900">
              <a:buFont typeface="Wingdings" pitchFamily="2" charset="2"/>
              <a:buChar char="§"/>
            </a:pPr>
            <a:endParaRPr lang="en-US" b="0" dirty="0"/>
          </a:p>
          <a:p>
            <a:pPr marL="342900" indent="-342900">
              <a:buFont typeface="Wingdings" pitchFamily="2" charset="2"/>
              <a:buChar char="§"/>
            </a:pPr>
            <a:endParaRPr lang="en-US" b="0" dirty="0"/>
          </a:p>
          <a:p>
            <a:pPr marL="342900" indent="-342900">
              <a:buFont typeface="Wingdings" pitchFamily="2" charset="2"/>
              <a:buChar char="§"/>
            </a:pPr>
            <a:endParaRPr lang="en-US" b="0" dirty="0"/>
          </a:p>
          <a:p>
            <a:pPr marL="342900" indent="-342900">
              <a:buFont typeface="Wingdings" pitchFamily="2" charset="2"/>
              <a:buChar char="§"/>
            </a:pPr>
            <a:endParaRPr lang="en-US" b="0" dirty="0"/>
          </a:p>
          <a:p>
            <a:pPr marL="342900" indent="-342900">
              <a:buFont typeface="Wingdings" pitchFamily="2" charset="2"/>
              <a:buChar char="§"/>
            </a:pPr>
            <a:endParaRPr lang="en-US" b="0" dirty="0"/>
          </a:p>
          <a:p>
            <a:pPr marL="342900" indent="-342900">
              <a:buFont typeface="Wingdings" pitchFamily="2" charset="2"/>
              <a:buChar char="§"/>
            </a:pPr>
            <a:endParaRPr lang="en-US" sz="1800" b="0" dirty="0"/>
          </a:p>
          <a:p>
            <a:pPr marL="342900" indent="-342900">
              <a:buFont typeface="Wingdings" pitchFamily="2" charset="2"/>
              <a:buChar char="§"/>
            </a:pPr>
            <a:r>
              <a:rPr lang="en-US" sz="1800" b="0" dirty="0"/>
              <a:t>The four CDD core elements and beneficial ownership requirements were clarified in new the guidance.</a:t>
            </a:r>
          </a:p>
          <a:p>
            <a:pPr marL="342900" indent="-342900">
              <a:buFont typeface="Wingdings" pitchFamily="2" charset="2"/>
              <a:buChar char="§"/>
            </a:pPr>
            <a:r>
              <a:rPr lang="en-US" sz="1800" b="0" dirty="0"/>
              <a:t>The CDD regime serves various processes:</a:t>
            </a:r>
          </a:p>
          <a:p>
            <a:pPr marL="800100" lvl="1" indent="-342900">
              <a:buFont typeface="Wingdings" pitchFamily="2" charset="2"/>
              <a:buChar char="§"/>
            </a:pPr>
            <a:r>
              <a:rPr lang="en-US" sz="1800" dirty="0"/>
              <a:t>Assists in financial investigations by law enforcement.</a:t>
            </a:r>
          </a:p>
          <a:p>
            <a:pPr marL="800100" lvl="1" indent="-342900">
              <a:buFont typeface="Wingdings" pitchFamily="2" charset="2"/>
              <a:buChar char="§"/>
            </a:pPr>
            <a:r>
              <a:rPr lang="en-US" sz="1800" dirty="0"/>
              <a:t>Enhances to the ability to assess and mitigate risk and comply with existing requirements.</a:t>
            </a:r>
          </a:p>
          <a:p>
            <a:pPr marL="800100" lvl="1" indent="-342900">
              <a:buFont typeface="Wingdings" pitchFamily="2" charset="2"/>
              <a:buChar char="§"/>
            </a:pPr>
            <a:r>
              <a:rPr lang="en-US" sz="1800" b="0" dirty="0"/>
              <a:t>Facilitates reporting and investigations in support of tax compliance, including FATCA.</a:t>
            </a:r>
          </a:p>
          <a:p>
            <a:pPr marL="800100" lvl="1" indent="-342900">
              <a:buFont typeface="Wingdings" pitchFamily="2" charset="2"/>
              <a:buChar char="§"/>
            </a:pPr>
            <a:r>
              <a:rPr lang="en-US" sz="1800" dirty="0"/>
              <a:t>Promotes consistency in CDD expectations across all financial sectors.</a:t>
            </a:r>
            <a:endParaRPr lang="en-US" sz="1800" b="0" dirty="0"/>
          </a:p>
          <a:p>
            <a:pPr marL="342900" indent="-342900">
              <a:buAutoNum type="arabicPeriod"/>
            </a:pPr>
            <a:endParaRPr lang="en-US" sz="2000" b="0" dirty="0"/>
          </a:p>
          <a:p>
            <a:pPr marL="342900" indent="-342900">
              <a:buAutoNum type="arabicPeriod"/>
            </a:pPr>
            <a:endParaRPr lang="en-US" sz="2000" b="0" dirty="0"/>
          </a:p>
        </p:txBody>
      </p:sp>
      <p:graphicFrame>
        <p:nvGraphicFramePr>
          <p:cNvPr id="5" name="Diagram 4"/>
          <p:cNvGraphicFramePr/>
          <p:nvPr>
            <p:extLst>
              <p:ext uri="{D42A27DB-BD31-4B8C-83A1-F6EECF244321}">
                <p14:modId xmlns:p14="http://schemas.microsoft.com/office/powerpoint/2010/main" val="1529263174"/>
              </p:ext>
            </p:extLst>
          </p:nvPr>
        </p:nvGraphicFramePr>
        <p:xfrm>
          <a:off x="195226" y="1786684"/>
          <a:ext cx="8831490" cy="1497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a:off x="310441" y="3054047"/>
            <a:ext cx="8525910" cy="836045"/>
          </a:xfrm>
          <a:prstGeom prst="rightArrow">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600" b="1" dirty="0">
                <a:solidFill>
                  <a:schemeClr val="bg1"/>
                </a:solidFill>
              </a:rPr>
              <a:t>Covered financial institutions (FI) have 2 years to implement: May 11, 2018</a:t>
            </a:r>
          </a:p>
        </p:txBody>
      </p:sp>
      <p:sp>
        <p:nvSpPr>
          <p:cNvPr id="3" name="Slide Number Placeholder 2"/>
          <p:cNvSpPr>
            <a:spLocks noGrp="1"/>
          </p:cNvSpPr>
          <p:nvPr>
            <p:ph type="sldNum" sz="quarter" idx="12"/>
          </p:nvPr>
        </p:nvSpPr>
        <p:spPr/>
        <p:txBody>
          <a:bodyPr/>
          <a:lstStyle/>
          <a:p>
            <a:fld id="{CE0F3A14-F5F4-4EA3-B642-4A9E338EA613}" type="slidenum">
              <a:rPr lang="en-US" smtClean="0"/>
              <a:t>7</a:t>
            </a:fld>
            <a:endParaRPr lang="en-US"/>
          </a:p>
        </p:txBody>
      </p:sp>
    </p:spTree>
    <p:extLst>
      <p:ext uri="{BB962C8B-B14F-4D97-AF65-F5344CB8AC3E}">
        <p14:creationId xmlns:p14="http://schemas.microsoft.com/office/powerpoint/2010/main" val="303796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41194" y="365126"/>
            <a:ext cx="8174156" cy="1325563"/>
          </a:xfrm>
        </p:spPr>
        <p:txBody>
          <a:bodyPr>
            <a:normAutofit/>
          </a:bodyPr>
          <a:lstStyle/>
          <a:p>
            <a:r>
              <a:rPr lang="en-US" sz="4000" dirty="0"/>
              <a:t>Customer Due Diligence/Beneficial Ownership Requirements </a:t>
            </a:r>
          </a:p>
        </p:txBody>
      </p:sp>
      <p:sp>
        <p:nvSpPr>
          <p:cNvPr id="4" name="3 CuadroTexto"/>
          <p:cNvSpPr txBox="1"/>
          <p:nvPr/>
        </p:nvSpPr>
        <p:spPr>
          <a:xfrm>
            <a:off x="341194" y="1869166"/>
            <a:ext cx="4282109" cy="3976728"/>
          </a:xfrm>
          <a:prstGeom prst="rect">
            <a:avLst/>
          </a:prstGeom>
          <a:noFill/>
        </p:spPr>
        <p:txBody>
          <a:bodyPr wrap="square" lIns="0" tIns="0" rIns="0" bIns="0" rtlCol="0">
            <a:noAutofit/>
          </a:bodyPr>
          <a:lstStyle/>
          <a:p>
            <a:pPr defTabSz="329192" fontAlgn="base">
              <a:lnSpc>
                <a:spcPct val="120000"/>
              </a:lnSpc>
              <a:spcBef>
                <a:spcPct val="0"/>
              </a:spcBef>
              <a:spcAft>
                <a:spcPct val="0"/>
              </a:spcAft>
            </a:pPr>
            <a:r>
              <a:rPr lang="en-US" dirty="0">
                <a:ea typeface="ＭＳ Ｐゴシック" pitchFamily="34" charset="-128"/>
              </a:rPr>
              <a:t>1. Customer Identification and  Verification</a:t>
            </a:r>
          </a:p>
          <a:p>
            <a:pPr defTabSz="329192" fontAlgn="base">
              <a:lnSpc>
                <a:spcPct val="120000"/>
              </a:lnSpc>
              <a:spcBef>
                <a:spcPct val="0"/>
              </a:spcBef>
              <a:spcAft>
                <a:spcPct val="0"/>
              </a:spcAft>
            </a:pPr>
            <a:r>
              <a:rPr lang="en-US" dirty="0">
                <a:ea typeface="ＭＳ Ｐゴシック" pitchFamily="34" charset="-128"/>
              </a:rPr>
              <a:t>2. Beneficial Ownership Identification  and verification. [31 CFR 1010.230]</a:t>
            </a:r>
          </a:p>
          <a:p>
            <a:pPr defTabSz="329192" fontAlgn="base">
              <a:lnSpc>
                <a:spcPct val="120000"/>
              </a:lnSpc>
              <a:spcBef>
                <a:spcPct val="0"/>
              </a:spcBef>
              <a:spcAft>
                <a:spcPct val="0"/>
              </a:spcAft>
            </a:pPr>
            <a:r>
              <a:rPr lang="en-US" dirty="0">
                <a:ea typeface="ＭＳ Ｐゴシック" pitchFamily="34" charset="-128"/>
              </a:rPr>
              <a:t>3. Establish risk based procedures for conducting ongoing customer diligence. Amends BSA to add 5</a:t>
            </a:r>
            <a:r>
              <a:rPr lang="en-US" baseline="30000" dirty="0">
                <a:ea typeface="ＭＳ Ｐゴシック" pitchFamily="34" charset="-128"/>
              </a:rPr>
              <a:t>th</a:t>
            </a:r>
            <a:r>
              <a:rPr lang="en-US" dirty="0">
                <a:ea typeface="ＭＳ Ｐゴシック" pitchFamily="34" charset="-128"/>
              </a:rPr>
              <a:t> Pillar.  [31 CFR 1020.210]</a:t>
            </a:r>
          </a:p>
          <a:p>
            <a:pPr marL="685817" lvl="1" indent="-263776" defTabSz="329192" fontAlgn="base">
              <a:lnSpc>
                <a:spcPct val="120000"/>
              </a:lnSpc>
              <a:spcBef>
                <a:spcPct val="0"/>
              </a:spcBef>
              <a:spcAft>
                <a:spcPct val="0"/>
              </a:spcAft>
              <a:buFont typeface="Arial" pitchFamily="34" charset="0"/>
              <a:buChar char="•"/>
            </a:pPr>
            <a:r>
              <a:rPr lang="en-US" dirty="0">
                <a:ea typeface="ＭＳ Ｐゴシック" pitchFamily="34" charset="-128"/>
              </a:rPr>
              <a:t>Understand nature &amp; purpose of account;</a:t>
            </a:r>
          </a:p>
          <a:p>
            <a:pPr marL="685817" lvl="1" indent="-263776" defTabSz="329192" fontAlgn="base">
              <a:lnSpc>
                <a:spcPct val="120000"/>
              </a:lnSpc>
              <a:spcBef>
                <a:spcPct val="0"/>
              </a:spcBef>
              <a:spcAft>
                <a:spcPct val="0"/>
              </a:spcAft>
              <a:buFont typeface="Arial" pitchFamily="34" charset="0"/>
              <a:buChar char="•"/>
            </a:pPr>
            <a:r>
              <a:rPr lang="en-US" dirty="0">
                <a:ea typeface="ＭＳ Ｐゴシック" pitchFamily="34" charset="-128"/>
              </a:rPr>
              <a:t>Ongoing monitoring, suspicious activity reporting and on risk basis update of customer information.</a:t>
            </a:r>
          </a:p>
        </p:txBody>
      </p:sp>
      <p:pic>
        <p:nvPicPr>
          <p:cNvPr id="948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281" y="2176304"/>
            <a:ext cx="4137513" cy="334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06843" y="1757653"/>
            <a:ext cx="4076838" cy="744466"/>
          </a:xfrm>
          <a:prstGeom prst="rect">
            <a:avLst/>
          </a:prstGeom>
          <a:noFill/>
        </p:spPr>
        <p:txBody>
          <a:bodyPr wrap="square" lIns="0" tIns="0" rIns="0" bIns="0" rtlCol="0">
            <a:noAutofit/>
          </a:bodyPr>
          <a:lstStyle/>
          <a:p>
            <a:pPr algn="ctr"/>
            <a:r>
              <a:rPr lang="en-US" sz="2585" b="1" dirty="0">
                <a:solidFill>
                  <a:schemeClr val="accent4">
                    <a:lumMod val="75000"/>
                    <a:lumOff val="25000"/>
                  </a:schemeClr>
                </a:solidFill>
              </a:rPr>
              <a:t>Pillars of BSA AML Program</a:t>
            </a:r>
          </a:p>
        </p:txBody>
      </p:sp>
      <p:sp>
        <p:nvSpPr>
          <p:cNvPr id="6" name="TextBox 5"/>
          <p:cNvSpPr txBox="1"/>
          <p:nvPr/>
        </p:nvSpPr>
        <p:spPr>
          <a:xfrm>
            <a:off x="3933889" y="5826167"/>
            <a:ext cx="4608599" cy="332574"/>
          </a:xfrm>
          <a:prstGeom prst="rect">
            <a:avLst/>
          </a:prstGeom>
          <a:noFill/>
        </p:spPr>
        <p:txBody>
          <a:bodyPr wrap="square" lIns="0" tIns="0" rIns="0" bIns="0" rtlCol="0">
            <a:noAutofit/>
          </a:bodyPr>
          <a:lstStyle/>
          <a:p>
            <a:endParaRPr lang="en-US" sz="1846" dirty="0">
              <a:solidFill>
                <a:schemeClr val="tx2"/>
              </a:solidFill>
            </a:endParaRPr>
          </a:p>
        </p:txBody>
      </p:sp>
      <p:sp>
        <p:nvSpPr>
          <p:cNvPr id="7" name="TextBox 6"/>
          <p:cNvSpPr txBox="1"/>
          <p:nvPr/>
        </p:nvSpPr>
        <p:spPr>
          <a:xfrm>
            <a:off x="5140657" y="5733331"/>
            <a:ext cx="4003356" cy="602663"/>
          </a:xfrm>
          <a:prstGeom prst="rect">
            <a:avLst/>
          </a:prstGeom>
          <a:noFill/>
        </p:spPr>
        <p:txBody>
          <a:bodyPr wrap="square" lIns="0" tIns="0" rIns="0" bIns="0" rtlCol="0">
            <a:noAutofit/>
          </a:bodyPr>
          <a:lstStyle/>
          <a:p>
            <a:pPr algn="ctr"/>
            <a:r>
              <a:rPr lang="en-US" sz="1662" b="1" dirty="0">
                <a:solidFill>
                  <a:schemeClr val="tx2"/>
                </a:solidFill>
              </a:rPr>
              <a:t>Customer Due Diligence (CDD) amends BSA to </a:t>
            </a:r>
            <a:r>
              <a:rPr lang="en-US" sz="1662" b="1" dirty="0">
                <a:solidFill>
                  <a:srgbClr val="C00000"/>
                </a:solidFill>
              </a:rPr>
              <a:t>add 5</a:t>
            </a:r>
            <a:r>
              <a:rPr lang="en-US" sz="1662" b="1" baseline="30000" dirty="0">
                <a:solidFill>
                  <a:srgbClr val="C00000"/>
                </a:solidFill>
              </a:rPr>
              <a:t>th</a:t>
            </a:r>
            <a:r>
              <a:rPr lang="en-US" sz="1662" b="1" dirty="0">
                <a:solidFill>
                  <a:srgbClr val="C00000"/>
                </a:solidFill>
              </a:rPr>
              <a:t> Pillar by May 11, 2018</a:t>
            </a:r>
          </a:p>
        </p:txBody>
      </p:sp>
      <p:pic>
        <p:nvPicPr>
          <p:cNvPr id="11" name="Picture 10" descr="C:\Users\sc58428\AppData\Local\Microsoft\Windows\Temporary Internet Files\Content.IE5\NT2NWBH9\3D-Spiral-Star[1].png"/>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135831" y="2595411"/>
            <a:ext cx="393063" cy="220718"/>
          </a:xfrm>
          <a:prstGeom prst="rect">
            <a:avLst/>
          </a:prstGeom>
          <a:noFill/>
          <a:extLst/>
        </p:spPr>
      </p:pic>
      <p:pic>
        <p:nvPicPr>
          <p:cNvPr id="13" name="Picture 5"/>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45370" y="6312393"/>
            <a:ext cx="354173" cy="23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46277" y="6335994"/>
            <a:ext cx="1476480" cy="427754"/>
          </a:xfrm>
          <a:prstGeom prst="rect">
            <a:avLst/>
          </a:prstGeom>
          <a:noFill/>
        </p:spPr>
        <p:txBody>
          <a:bodyPr wrap="square" lIns="0" tIns="0" rIns="0" bIns="0" rtlCol="0">
            <a:noAutofit/>
          </a:bodyPr>
          <a:lstStyle/>
          <a:p>
            <a:r>
              <a:rPr lang="en-US" sz="1292" dirty="0">
                <a:solidFill>
                  <a:srgbClr val="FFC000"/>
                </a:solidFill>
              </a:rPr>
              <a:t>New Requirements</a:t>
            </a:r>
          </a:p>
        </p:txBody>
      </p:sp>
      <p:pic>
        <p:nvPicPr>
          <p:cNvPr id="951298" name="Picture 2"/>
          <p:cNvPicPr>
            <a:picLocks noChangeAspect="1" noChangeArrowheads="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223142" y="3867385"/>
            <a:ext cx="372953" cy="24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223427" y="3307307"/>
            <a:ext cx="483845" cy="1602656"/>
          </a:xfrm>
          <a:prstGeom prst="rect">
            <a:avLst/>
          </a:prstGeom>
          <a:solidFill>
            <a:srgbClr val="FFC000"/>
          </a:solidFill>
        </p:spPr>
        <p:txBody>
          <a:bodyPr vert="vert270" wrap="square" lIns="0" tIns="0" rIns="0" bIns="0" rtlCol="0">
            <a:noAutofit/>
          </a:bodyPr>
          <a:lstStyle/>
          <a:p>
            <a:pPr algn="ctr"/>
            <a:endParaRPr lang="en-US" sz="1108" b="1" dirty="0">
              <a:solidFill>
                <a:schemeClr val="tx1">
                  <a:lumMod val="50000"/>
                </a:schemeClr>
              </a:solidFill>
            </a:endParaRPr>
          </a:p>
          <a:p>
            <a:pPr algn="ctr"/>
            <a:r>
              <a:rPr lang="en-US" sz="1108" b="1" dirty="0">
                <a:solidFill>
                  <a:schemeClr val="tx1">
                    <a:lumMod val="50000"/>
                  </a:schemeClr>
                </a:solidFill>
              </a:rPr>
              <a:t>Customer Due Diligence</a:t>
            </a:r>
          </a:p>
        </p:txBody>
      </p:sp>
      <p:sp>
        <p:nvSpPr>
          <p:cNvPr id="5" name="Slide Number Placeholder 4"/>
          <p:cNvSpPr>
            <a:spLocks noGrp="1"/>
          </p:cNvSpPr>
          <p:nvPr>
            <p:ph type="sldNum" sz="quarter" idx="12"/>
          </p:nvPr>
        </p:nvSpPr>
        <p:spPr/>
        <p:txBody>
          <a:bodyPr/>
          <a:lstStyle/>
          <a:p>
            <a:fld id="{CE0F3A14-F5F4-4EA3-B642-4A9E338EA613}" type="slidenum">
              <a:rPr lang="en-US" smtClean="0"/>
              <a:t>8</a:t>
            </a:fld>
            <a:endParaRPr lang="en-US"/>
          </a:p>
        </p:txBody>
      </p:sp>
    </p:spTree>
    <p:extLst>
      <p:ext uri="{BB962C8B-B14F-4D97-AF65-F5344CB8AC3E}">
        <p14:creationId xmlns:p14="http://schemas.microsoft.com/office/powerpoint/2010/main" val="352804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07976" y="4310698"/>
            <a:ext cx="4885898" cy="2507899"/>
          </a:xfrm>
          <a:prstGeom prst="rect">
            <a:avLst/>
          </a:prstGeom>
        </p:spPr>
      </p:pic>
      <p:sp>
        <p:nvSpPr>
          <p:cNvPr id="2" name="Title 1"/>
          <p:cNvSpPr>
            <a:spLocks noGrp="1"/>
          </p:cNvSpPr>
          <p:nvPr>
            <p:ph type="title"/>
          </p:nvPr>
        </p:nvSpPr>
        <p:spPr>
          <a:xfrm>
            <a:off x="282906" y="137663"/>
            <a:ext cx="7886700" cy="1325563"/>
          </a:xfrm>
        </p:spPr>
        <p:txBody>
          <a:bodyPr>
            <a:normAutofit/>
          </a:bodyPr>
          <a:lstStyle/>
          <a:p>
            <a:r>
              <a:rPr lang="en-US" sz="4000" dirty="0"/>
              <a:t>BSA/AML Program Changes</a:t>
            </a:r>
          </a:p>
        </p:txBody>
      </p:sp>
      <p:sp>
        <p:nvSpPr>
          <p:cNvPr id="3" name="Content Placeholder 2"/>
          <p:cNvSpPr>
            <a:spLocks noGrp="1"/>
          </p:cNvSpPr>
          <p:nvPr>
            <p:ph idx="1"/>
          </p:nvPr>
        </p:nvSpPr>
        <p:spPr>
          <a:xfrm>
            <a:off x="628650" y="1416193"/>
            <a:ext cx="8287887" cy="4351338"/>
          </a:xfrm>
        </p:spPr>
        <p:txBody>
          <a:bodyPr>
            <a:normAutofit/>
          </a:bodyPr>
          <a:lstStyle/>
          <a:p>
            <a:r>
              <a:rPr lang="en-US" sz="2400" dirty="0"/>
              <a:t>The CDD rule requires covered institutions to establish risk-based procedures with more thorough coverage of customer relationships</a:t>
            </a:r>
          </a:p>
          <a:p>
            <a:r>
              <a:rPr lang="en-US" sz="2400" dirty="0"/>
              <a:t>Shift from rules based risk ratings to a risk based approach to a calculate AML risk profile</a:t>
            </a:r>
          </a:p>
          <a:p>
            <a:r>
              <a:rPr lang="en-US" sz="2400" dirty="0"/>
              <a:t>Formalizes Customer Identification Program (CIP) and adds new requirements to Know Your Customer (KYC) expectations including:</a:t>
            </a:r>
          </a:p>
          <a:p>
            <a:pPr lvl="1"/>
            <a:r>
              <a:rPr lang="en-US" sz="2000" dirty="0"/>
              <a:t>25% Beneficial Ownership (B/O)</a:t>
            </a:r>
          </a:p>
          <a:p>
            <a:pPr lvl="1"/>
            <a:r>
              <a:rPr lang="en-US" sz="2000" dirty="0"/>
              <a:t>Controlling interest on accounts</a:t>
            </a:r>
          </a:p>
        </p:txBody>
      </p:sp>
      <p:sp>
        <p:nvSpPr>
          <p:cNvPr id="5" name="Slide Number Placeholder 4"/>
          <p:cNvSpPr>
            <a:spLocks noGrp="1"/>
          </p:cNvSpPr>
          <p:nvPr>
            <p:ph type="sldNum" sz="quarter" idx="12"/>
          </p:nvPr>
        </p:nvSpPr>
        <p:spPr/>
        <p:txBody>
          <a:bodyPr/>
          <a:lstStyle/>
          <a:p>
            <a:fld id="{CE0F3A14-F5F4-4EA3-B642-4A9E338EA613}" type="slidenum">
              <a:rPr lang="en-US" smtClean="0"/>
              <a:t>9</a:t>
            </a:fld>
            <a:endParaRPr lang="en-US"/>
          </a:p>
        </p:txBody>
      </p:sp>
    </p:spTree>
    <p:extLst>
      <p:ext uri="{BB962C8B-B14F-4D97-AF65-F5344CB8AC3E}">
        <p14:creationId xmlns:p14="http://schemas.microsoft.com/office/powerpoint/2010/main" val="30261432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TotalTime>
  <Words>2190</Words>
  <Application>Microsoft Office PowerPoint</Application>
  <PresentationFormat>On-screen Show (4:3)</PresentationFormat>
  <Paragraphs>205</Paragraphs>
  <Slides>19</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ＭＳ Ｐゴシック</vt:lpstr>
      <vt:lpstr>Arial</vt:lpstr>
      <vt:lpstr>BBVA Office Book</vt:lpstr>
      <vt:lpstr>BBVA Office Light</vt:lpstr>
      <vt:lpstr>Calibri</vt:lpstr>
      <vt:lpstr>Calibri Light</vt:lpstr>
      <vt:lpstr>Courier New</vt:lpstr>
      <vt:lpstr>Mangal</vt:lpstr>
      <vt:lpstr>PayPal Sans Big Thin</vt:lpstr>
      <vt:lpstr>Stag Sans Light</vt:lpstr>
      <vt:lpstr>Times New Roman</vt:lpstr>
      <vt:lpstr>Wingdings</vt:lpstr>
      <vt:lpstr>Office Theme</vt:lpstr>
      <vt:lpstr>BENEFICIAL OWNERSHIP – ARE YOU PREPARED? September 19, 2017</vt:lpstr>
      <vt:lpstr>Agenda</vt:lpstr>
      <vt:lpstr>Customer Transparency</vt:lpstr>
      <vt:lpstr>FATF Mutual Evaluation Report 2006</vt:lpstr>
      <vt:lpstr>Significance of the Panama Papers</vt:lpstr>
      <vt:lpstr>Speaking of PICs and PEPs . . . </vt:lpstr>
      <vt:lpstr>CDD Regulatory Requirements</vt:lpstr>
      <vt:lpstr>Customer Due Diligence/Beneficial Ownership Requirements </vt:lpstr>
      <vt:lpstr>BSA/AML Program Changes</vt:lpstr>
      <vt:lpstr>Identify Natural Persons…</vt:lpstr>
      <vt:lpstr>Beneficial Ownership</vt:lpstr>
      <vt:lpstr>Correspondent and Private Banking</vt:lpstr>
      <vt:lpstr>Other Regulatory Requirements</vt:lpstr>
      <vt:lpstr>Institutions will be expected to:</vt:lpstr>
      <vt:lpstr>Example – CDD Workflows</vt:lpstr>
      <vt:lpstr>Best Practices &amp; Recommendations</vt:lpstr>
      <vt:lpstr>Where Do We Go From Here?</vt:lpstr>
      <vt:lpstr>Three Legislative Changes to Watch:</vt:lpstr>
      <vt:lpstr>Questions</vt:lpstr>
    </vt:vector>
  </TitlesOfParts>
  <Company>BBVA Compass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Due Diligence DRAFT - GCAML</dc:title>
  <dc:creator>Hall-Fore, Lyn</dc:creator>
  <cp:lastModifiedBy>Mendez, Yesenia</cp:lastModifiedBy>
  <cp:revision>46</cp:revision>
  <cp:lastPrinted>2017-09-07T16:17:45Z</cp:lastPrinted>
  <dcterms:created xsi:type="dcterms:W3CDTF">2017-09-05T17:25:48Z</dcterms:created>
  <dcterms:modified xsi:type="dcterms:W3CDTF">2017-09-18T22:38:49Z</dcterms:modified>
</cp:coreProperties>
</file>